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7" r:id="rId3"/>
    <p:sldId id="270" r:id="rId4"/>
    <p:sldId id="269" r:id="rId5"/>
    <p:sldId id="264" r:id="rId6"/>
    <p:sldId id="258" r:id="rId7"/>
    <p:sldId id="267" r:id="rId8"/>
    <p:sldId id="259" r:id="rId9"/>
    <p:sldId id="260" r:id="rId10"/>
    <p:sldId id="261" r:id="rId11"/>
    <p:sldId id="262" r:id="rId12"/>
    <p:sldId id="263" r:id="rId13"/>
    <p:sldId id="272" r:id="rId14"/>
    <p:sldId id="271" r:id="rId15"/>
    <p:sldId id="273"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9B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3C5393-39A3-56F1-D5F7-16198F6853D9}" v="282" dt="2021-10-03T23:32:15.695"/>
    <p1510:client id="{F11275E4-00D5-8B4B-BF33-33BA5A7CA7C8}" v="1649" dt="2021-10-04T00:31:53.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10/5/21</a:t>
            </a:fld>
            <a:endParaRPr lang="en-US"/>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631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10/5/21</a:t>
            </a:fld>
            <a:endParaRPr lang="en-US"/>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54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10/5/21</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996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10/5/21</a:t>
            </a:fld>
            <a:endParaRPr lang="en-US"/>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266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10/5/21</a:t>
            </a:fld>
            <a:endParaRPr lang="en-US"/>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09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10/5/21</a:t>
            </a:fld>
            <a:endParaRPr lang="en-US"/>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92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10/5/21</a:t>
            </a:fld>
            <a:endParaRPr lang="en-US"/>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254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10/5/21</a:t>
            </a:fld>
            <a:endParaRPr lang="en-US"/>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458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10/5/21</a:t>
            </a:fld>
            <a:endParaRPr lang="en-US"/>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a:p>
        </p:txBody>
      </p:sp>
    </p:spTree>
    <p:extLst>
      <p:ext uri="{BB962C8B-B14F-4D97-AF65-F5344CB8AC3E}">
        <p14:creationId xmlns:p14="http://schemas.microsoft.com/office/powerpoint/2010/main" val="41249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10/5/21</a:t>
            </a:fld>
            <a:endParaRPr lang="en-US"/>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5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10/5/21</a:t>
            </a:fld>
            <a:endParaRPr lang="en-US"/>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91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10/5/21</a:t>
            </a:fld>
            <a:endParaRPr lang="en-US"/>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a:p>
        </p:txBody>
      </p:sp>
    </p:spTree>
    <p:extLst>
      <p:ext uri="{BB962C8B-B14F-4D97-AF65-F5344CB8AC3E}">
        <p14:creationId xmlns:p14="http://schemas.microsoft.com/office/powerpoint/2010/main" val="297584176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3" descr="An underwater sea turtle hit by the sun rays">
            <a:extLst>
              <a:ext uri="{FF2B5EF4-FFF2-40B4-BE49-F238E27FC236}">
                <a16:creationId xmlns:a16="http://schemas.microsoft.com/office/drawing/2014/main" id="{20DC7225-E7E4-4EAB-8F9C-EFE572B463F0}"/>
              </a:ext>
            </a:extLst>
          </p:cNvPr>
          <p:cNvPicPr>
            <a:picLocks noChangeAspect="1"/>
          </p:cNvPicPr>
          <p:nvPr/>
        </p:nvPicPr>
        <p:blipFill rotWithShape="1">
          <a:blip r:embed="rId2"/>
          <a:srcRect t="15241" r="-1" b="467"/>
          <a:stretch/>
        </p:blipFill>
        <p:spPr>
          <a:xfrm>
            <a:off x="3048" y="-1"/>
            <a:ext cx="12188952" cy="6858000"/>
          </a:xfrm>
          <a:prstGeom prst="rect">
            <a:avLst/>
          </a:prstGeom>
        </p:spPr>
      </p:pic>
      <p:sp>
        <p:nvSpPr>
          <p:cNvPr id="31" name="Rectangle">
            <a:extLst>
              <a:ext uri="{FF2B5EF4-FFF2-40B4-BE49-F238E27FC236}">
                <a16:creationId xmlns:a16="http://schemas.microsoft.com/office/drawing/2014/main" id="{2B31B496-E92B-C84B-83E3-6272409ED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492708"/>
            <a:ext cx="12192001" cy="2365291"/>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a:extLst>
              <a:ext uri="{FF2B5EF4-FFF2-40B4-BE49-F238E27FC236}">
                <a16:creationId xmlns:a16="http://schemas.microsoft.com/office/drawing/2014/main" id="{00771FC9-56DA-5444-A829-2BAF15788A28}"/>
              </a:ext>
            </a:extLst>
          </p:cNvPr>
          <p:cNvSpPr>
            <a:spLocks noGrp="1"/>
          </p:cNvSpPr>
          <p:nvPr>
            <p:ph type="ctrTitle"/>
          </p:nvPr>
        </p:nvSpPr>
        <p:spPr>
          <a:xfrm>
            <a:off x="566924" y="5023866"/>
            <a:ext cx="6402597" cy="1063244"/>
          </a:xfrm>
        </p:spPr>
        <p:txBody>
          <a:bodyPr anchor="t">
            <a:noAutofit/>
          </a:bodyPr>
          <a:lstStyle/>
          <a:p>
            <a:r>
              <a:rPr lang="en-US" sz="1800"/>
              <a:t>Regression Discontinuity Design in </a:t>
            </a:r>
            <a:r>
              <a:rPr lang="en-US" sz="1800" b="0" i="1"/>
              <a:t>The Impact of Precalculus on Student Success at Florida Polytechnic University: A Study of the Initial Academic Year (2017-2018)</a:t>
            </a:r>
          </a:p>
        </p:txBody>
      </p:sp>
      <p:sp>
        <p:nvSpPr>
          <p:cNvPr id="3" name="Subtitle 2">
            <a:extLst>
              <a:ext uri="{FF2B5EF4-FFF2-40B4-BE49-F238E27FC236}">
                <a16:creationId xmlns:a16="http://schemas.microsoft.com/office/drawing/2014/main" id="{42589E58-BC61-4343-B507-2B396C467E21}"/>
              </a:ext>
            </a:extLst>
          </p:cNvPr>
          <p:cNvSpPr>
            <a:spLocks noGrp="1"/>
          </p:cNvSpPr>
          <p:nvPr>
            <p:ph type="subTitle" idx="1"/>
          </p:nvPr>
        </p:nvSpPr>
        <p:spPr>
          <a:xfrm>
            <a:off x="7288276" y="5142960"/>
            <a:ext cx="4132763" cy="943102"/>
          </a:xfrm>
        </p:spPr>
        <p:txBody>
          <a:bodyPr anchor="t">
            <a:normAutofit/>
          </a:bodyPr>
          <a:lstStyle/>
          <a:p>
            <a:pPr algn="r"/>
            <a:r>
              <a:rPr lang="en-US" sz="1600"/>
              <a:t>By: Gus and Hail</a:t>
            </a:r>
          </a:p>
          <a:p>
            <a:pPr algn="r"/>
            <a:r>
              <a:rPr lang="en-US" sz="1600"/>
              <a:t>Moral Support: Hail</a:t>
            </a:r>
          </a:p>
        </p:txBody>
      </p:sp>
      <p:grpSp>
        <p:nvGrpSpPr>
          <p:cNvPr id="33" name="Group 32">
            <a:extLst>
              <a:ext uri="{FF2B5EF4-FFF2-40B4-BE49-F238E27FC236}">
                <a16:creationId xmlns:a16="http://schemas.microsoft.com/office/drawing/2014/main" id="{558D799D-6817-AF48-958F-CAC89BB717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34" name="Freeform 105">
              <a:extLst>
                <a:ext uri="{FF2B5EF4-FFF2-40B4-BE49-F238E27FC236}">
                  <a16:creationId xmlns:a16="http://schemas.microsoft.com/office/drawing/2014/main" id="{6DF0BB04-41B9-2740-9969-3C65CE65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106">
              <a:extLst>
                <a:ext uri="{FF2B5EF4-FFF2-40B4-BE49-F238E27FC236}">
                  <a16:creationId xmlns:a16="http://schemas.microsoft.com/office/drawing/2014/main" id="{67DF20F7-680A-4548-A356-D0B3F4277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107">
              <a:extLst>
                <a:ext uri="{FF2B5EF4-FFF2-40B4-BE49-F238E27FC236}">
                  <a16:creationId xmlns:a16="http://schemas.microsoft.com/office/drawing/2014/main" id="{43CCEEBF-2FC8-D346-BCA8-D48EFF692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108">
              <a:extLst>
                <a:ext uri="{FF2B5EF4-FFF2-40B4-BE49-F238E27FC236}">
                  <a16:creationId xmlns:a16="http://schemas.microsoft.com/office/drawing/2014/main" id="{16B5A5B6-3DE9-A94C-B219-519305EFC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109">
              <a:extLst>
                <a:ext uri="{FF2B5EF4-FFF2-40B4-BE49-F238E27FC236}">
                  <a16:creationId xmlns:a16="http://schemas.microsoft.com/office/drawing/2014/main" id="{40B5DF0C-97A3-EB44-B608-6A71EFBF7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110">
              <a:extLst>
                <a:ext uri="{FF2B5EF4-FFF2-40B4-BE49-F238E27FC236}">
                  <a16:creationId xmlns:a16="http://schemas.microsoft.com/office/drawing/2014/main" id="{FA869BB4-4F0B-F141-BC49-AF399B473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111">
              <a:extLst>
                <a:ext uri="{FF2B5EF4-FFF2-40B4-BE49-F238E27FC236}">
                  <a16:creationId xmlns:a16="http://schemas.microsoft.com/office/drawing/2014/main" id="{4AF46C70-EE90-EC45-978A-0A8FEB661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001297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green sea turtle">
            <a:extLst>
              <a:ext uri="{FF2B5EF4-FFF2-40B4-BE49-F238E27FC236}">
                <a16:creationId xmlns:a16="http://schemas.microsoft.com/office/drawing/2014/main" id="{6216A012-EC91-4511-ABB5-589F5676D100}"/>
              </a:ext>
            </a:extLst>
          </p:cNvPr>
          <p:cNvPicPr>
            <a:picLocks noChangeAspect="1"/>
          </p:cNvPicPr>
          <p:nvPr/>
        </p:nvPicPr>
        <p:blipFill rotWithShape="1">
          <a:blip r:embed="rId2"/>
          <a:srcRect t="11855" b="3875"/>
          <a:stretch/>
        </p:blipFill>
        <p:spPr>
          <a:xfrm>
            <a:off x="20" y="1"/>
            <a:ext cx="12191980" cy="6857999"/>
          </a:xfrm>
          <a:prstGeom prst="rect">
            <a:avLst/>
          </a:prstGeom>
        </p:spPr>
      </p:pic>
      <p:sp>
        <p:nvSpPr>
          <p:cNvPr id="39"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28393"/>
            <a:ext cx="6155707" cy="3601213"/>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a:extLst>
              <a:ext uri="{FF2B5EF4-FFF2-40B4-BE49-F238E27FC236}">
                <a16:creationId xmlns:a16="http://schemas.microsoft.com/office/drawing/2014/main" id="{543FD31F-7CD8-D349-809E-9D1D67D93303}"/>
              </a:ext>
            </a:extLst>
          </p:cNvPr>
          <p:cNvSpPr>
            <a:spLocks noGrp="1"/>
          </p:cNvSpPr>
          <p:nvPr>
            <p:ph type="title"/>
          </p:nvPr>
        </p:nvSpPr>
        <p:spPr>
          <a:xfrm>
            <a:off x="565150" y="2035840"/>
            <a:ext cx="5022050" cy="1718589"/>
          </a:xfrm>
        </p:spPr>
        <p:txBody>
          <a:bodyPr vert="horz" lIns="91440" tIns="45720" rIns="91440" bIns="45720" rtlCol="0" anchor="t">
            <a:normAutofit/>
          </a:bodyPr>
          <a:lstStyle/>
          <a:p>
            <a:r>
              <a:rPr lang="en-US" sz="5400"/>
              <a:t>Was it fuzzy?</a:t>
            </a:r>
          </a:p>
        </p:txBody>
      </p:sp>
      <p:sp>
        <p:nvSpPr>
          <p:cNvPr id="3" name="Text Placeholder 2">
            <a:extLst>
              <a:ext uri="{FF2B5EF4-FFF2-40B4-BE49-F238E27FC236}">
                <a16:creationId xmlns:a16="http://schemas.microsoft.com/office/drawing/2014/main" id="{B2038AE1-30D4-6E4A-8181-B262309CE8D0}"/>
              </a:ext>
            </a:extLst>
          </p:cNvPr>
          <p:cNvSpPr>
            <a:spLocks noGrp="1"/>
          </p:cNvSpPr>
          <p:nvPr>
            <p:ph type="body" idx="1"/>
          </p:nvPr>
        </p:nvSpPr>
        <p:spPr>
          <a:xfrm>
            <a:off x="565150" y="3754429"/>
            <a:ext cx="5022049" cy="1063471"/>
          </a:xfrm>
        </p:spPr>
        <p:txBody>
          <a:bodyPr vert="horz" lIns="91440" tIns="45720" rIns="91440" bIns="45720" rtlCol="0" anchor="b">
            <a:normAutofit/>
          </a:bodyPr>
          <a:lstStyle/>
          <a:p>
            <a:endParaRPr lang="en-US" sz="2000">
              <a:solidFill>
                <a:schemeClr val="tx1"/>
              </a:solidFill>
            </a:endParaRPr>
          </a:p>
        </p:txBody>
      </p:sp>
      <p:grpSp>
        <p:nvGrpSpPr>
          <p:cNvPr id="41" name="Group 40">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2"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7520371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42" name="Oval 4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Oval 4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Oval 5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7" name="Straight Connector 6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69" name="Rectangle 6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4636957-6BC9-1146-8902-1458CD53B28B}"/>
              </a:ext>
            </a:extLst>
          </p:cNvPr>
          <p:cNvSpPr>
            <a:spLocks noGrp="1"/>
          </p:cNvSpPr>
          <p:nvPr>
            <p:ph type="title"/>
          </p:nvPr>
        </p:nvSpPr>
        <p:spPr>
          <a:xfrm>
            <a:off x="565150" y="768334"/>
            <a:ext cx="6420369" cy="2866405"/>
          </a:xfrm>
        </p:spPr>
        <p:txBody>
          <a:bodyPr vert="horz" lIns="91440" tIns="45720" rIns="91440" bIns="45720" rtlCol="0" anchor="t">
            <a:noAutofit/>
          </a:bodyPr>
          <a:lstStyle/>
          <a:p>
            <a:pPr>
              <a:lnSpc>
                <a:spcPct val="90000"/>
              </a:lnSpc>
            </a:pPr>
            <a:r>
              <a:rPr lang="en-US" sz="6600"/>
              <a:t>“This study    uses a fuzzy regression discontinuity design”</a:t>
            </a:r>
          </a:p>
        </p:txBody>
      </p:sp>
      <p:cxnSp>
        <p:nvCxnSpPr>
          <p:cNvPr id="71" name="Straight Connector 70">
            <a:extLst>
              <a:ext uri="{FF2B5EF4-FFF2-40B4-BE49-F238E27FC236}">
                <a16:creationId xmlns:a16="http://schemas.microsoft.com/office/drawing/2014/main" id="{2DDDFCEF-D5C9-BE40-9979-57040F021F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E63AF7E2-A240-C246-AFB8-2AD8FF462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74" name="Freeform 23">
              <a:extLst>
                <a:ext uri="{FF2B5EF4-FFF2-40B4-BE49-F238E27FC236}">
                  <a16:creationId xmlns:a16="http://schemas.microsoft.com/office/drawing/2014/main" id="{760799C4-90B2-C44F-B45C-4128C830B4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4">
              <a:extLst>
                <a:ext uri="{FF2B5EF4-FFF2-40B4-BE49-F238E27FC236}">
                  <a16:creationId xmlns:a16="http://schemas.microsoft.com/office/drawing/2014/main" id="{8117A5FF-BE82-D049-80D2-F42CEB9E7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25">
              <a:extLst>
                <a:ext uri="{FF2B5EF4-FFF2-40B4-BE49-F238E27FC236}">
                  <a16:creationId xmlns:a16="http://schemas.microsoft.com/office/drawing/2014/main" id="{0BDBD55C-A498-F545-BABF-ACA34A20E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26">
              <a:extLst>
                <a:ext uri="{FF2B5EF4-FFF2-40B4-BE49-F238E27FC236}">
                  <a16:creationId xmlns:a16="http://schemas.microsoft.com/office/drawing/2014/main" id="{FC6DFD41-F3C6-7747-98B3-A47594E7B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27">
              <a:extLst>
                <a:ext uri="{FF2B5EF4-FFF2-40B4-BE49-F238E27FC236}">
                  <a16:creationId xmlns:a16="http://schemas.microsoft.com/office/drawing/2014/main" id="{FA2D6C8B-5842-3443-BC3B-700D61C56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28">
              <a:extLst>
                <a:ext uri="{FF2B5EF4-FFF2-40B4-BE49-F238E27FC236}">
                  <a16:creationId xmlns:a16="http://schemas.microsoft.com/office/drawing/2014/main" id="{C7442654-B5C0-1847-A829-082D07974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29">
              <a:extLst>
                <a:ext uri="{FF2B5EF4-FFF2-40B4-BE49-F238E27FC236}">
                  <a16:creationId xmlns:a16="http://schemas.microsoft.com/office/drawing/2014/main" id="{42B39F10-6841-E54C-8D10-69B571EE1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Rectangle 8">
            <a:extLst>
              <a:ext uri="{FF2B5EF4-FFF2-40B4-BE49-F238E27FC236}">
                <a16:creationId xmlns:a16="http://schemas.microsoft.com/office/drawing/2014/main" id="{E231D93C-9E7B-B841-82C7-EEB2310DDB60}"/>
              </a:ext>
            </a:extLst>
          </p:cNvPr>
          <p:cNvSpPr/>
          <p:nvPr/>
        </p:nvSpPr>
        <p:spPr>
          <a:xfrm>
            <a:off x="565150" y="5464219"/>
            <a:ext cx="9198760" cy="584775"/>
          </a:xfrm>
          <a:prstGeom prst="rect">
            <a:avLst/>
          </a:prstGeom>
        </p:spPr>
        <p:txBody>
          <a:bodyPr wrap="square">
            <a:spAutoFit/>
          </a:bodyPr>
          <a:lstStyle/>
          <a:p>
            <a:r>
              <a:rPr lang="en-US" sz="1600">
                <a:effectLst/>
              </a:rPr>
              <a:t>Powell, M. (2020). </a:t>
            </a:r>
            <a:r>
              <a:rPr lang="en-US" sz="1600" i="1">
                <a:effectLst/>
              </a:rPr>
              <a:t>The Impact of Precalculus on Student Success at Florida Polytechnic 	University: A Study of the Initial Academic Year (2017-2018)</a:t>
            </a:r>
            <a:r>
              <a:rPr lang="en-US" sz="1600">
                <a:effectLst/>
              </a:rPr>
              <a:t> (thesis). </a:t>
            </a:r>
          </a:p>
        </p:txBody>
      </p:sp>
      <p:pic>
        <p:nvPicPr>
          <p:cNvPr id="2" name="Picture 2" descr="Chart&#10;&#10;Description automatically generated">
            <a:extLst>
              <a:ext uri="{FF2B5EF4-FFF2-40B4-BE49-F238E27FC236}">
                <a16:creationId xmlns:a16="http://schemas.microsoft.com/office/drawing/2014/main" id="{1CF3DD2F-0A37-4159-AC9B-96B63DF61DEE}"/>
              </a:ext>
            </a:extLst>
          </p:cNvPr>
          <p:cNvPicPr>
            <a:picLocks noChangeAspect="1"/>
          </p:cNvPicPr>
          <p:nvPr/>
        </p:nvPicPr>
        <p:blipFill>
          <a:blip r:embed="rId2"/>
          <a:stretch>
            <a:fillRect/>
          </a:stretch>
        </p:blipFill>
        <p:spPr>
          <a:xfrm>
            <a:off x="7575957" y="3518835"/>
            <a:ext cx="3501887" cy="1768476"/>
          </a:xfrm>
          <a:prstGeom prst="rect">
            <a:avLst/>
          </a:prstGeom>
        </p:spPr>
      </p:pic>
      <p:pic>
        <p:nvPicPr>
          <p:cNvPr id="3" name="Picture 3" descr="Chart, scatter chart&#10;&#10;Description automatically generated">
            <a:extLst>
              <a:ext uri="{FF2B5EF4-FFF2-40B4-BE49-F238E27FC236}">
                <a16:creationId xmlns:a16="http://schemas.microsoft.com/office/drawing/2014/main" id="{8BA4507D-6EEF-4C2A-B490-00C90FB5E23F}"/>
              </a:ext>
            </a:extLst>
          </p:cNvPr>
          <p:cNvPicPr>
            <a:picLocks noChangeAspect="1"/>
          </p:cNvPicPr>
          <p:nvPr/>
        </p:nvPicPr>
        <p:blipFill>
          <a:blip r:embed="rId3"/>
          <a:stretch>
            <a:fillRect/>
          </a:stretch>
        </p:blipFill>
        <p:spPr>
          <a:xfrm>
            <a:off x="7575957" y="1458598"/>
            <a:ext cx="2835138" cy="1880567"/>
          </a:xfrm>
          <a:prstGeom prst="rect">
            <a:avLst/>
          </a:prstGeom>
        </p:spPr>
      </p:pic>
    </p:spTree>
    <p:extLst>
      <p:ext uri="{BB962C8B-B14F-4D97-AF65-F5344CB8AC3E}">
        <p14:creationId xmlns:p14="http://schemas.microsoft.com/office/powerpoint/2010/main" val="16464537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par>
                          <p:cTn id="8" fill="hold">
                            <p:stCondLst>
                              <p:cond delay="2860"/>
                            </p:stCondLst>
                            <p:childTnLst>
                              <p:par>
                                <p:cTn id="9" presetID="9"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par>
                                <p:cTn id="12" presetID="9"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par>
                                <p:cTn id="15" presetID="9"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green sea turtle">
            <a:extLst>
              <a:ext uri="{FF2B5EF4-FFF2-40B4-BE49-F238E27FC236}">
                <a16:creationId xmlns:a16="http://schemas.microsoft.com/office/drawing/2014/main" id="{6216A012-EC91-4511-ABB5-589F5676D100}"/>
              </a:ext>
            </a:extLst>
          </p:cNvPr>
          <p:cNvPicPr>
            <a:picLocks noChangeAspect="1"/>
          </p:cNvPicPr>
          <p:nvPr/>
        </p:nvPicPr>
        <p:blipFill rotWithShape="1">
          <a:blip r:embed="rId2"/>
          <a:srcRect t="11855" b="3875"/>
          <a:stretch/>
        </p:blipFill>
        <p:spPr>
          <a:xfrm>
            <a:off x="20" y="1"/>
            <a:ext cx="12191980" cy="6857999"/>
          </a:xfrm>
          <a:prstGeom prst="rect">
            <a:avLst/>
          </a:prstGeom>
        </p:spPr>
      </p:pic>
      <p:sp>
        <p:nvSpPr>
          <p:cNvPr id="39"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28393"/>
            <a:ext cx="6155707" cy="3601213"/>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a:extLst>
              <a:ext uri="{FF2B5EF4-FFF2-40B4-BE49-F238E27FC236}">
                <a16:creationId xmlns:a16="http://schemas.microsoft.com/office/drawing/2014/main" id="{543FD31F-7CD8-D349-809E-9D1D67D93303}"/>
              </a:ext>
            </a:extLst>
          </p:cNvPr>
          <p:cNvSpPr>
            <a:spLocks noGrp="1"/>
          </p:cNvSpPr>
          <p:nvPr>
            <p:ph type="title"/>
          </p:nvPr>
        </p:nvSpPr>
        <p:spPr>
          <a:xfrm>
            <a:off x="565150" y="2035840"/>
            <a:ext cx="5022050" cy="1718589"/>
          </a:xfrm>
        </p:spPr>
        <p:txBody>
          <a:bodyPr vert="horz" lIns="91440" tIns="45720" rIns="91440" bIns="45720" rtlCol="0" anchor="t">
            <a:normAutofit fontScale="90000"/>
          </a:bodyPr>
          <a:lstStyle/>
          <a:p>
            <a:r>
              <a:rPr lang="en-US" sz="5400"/>
              <a:t>What is the result?</a:t>
            </a:r>
          </a:p>
        </p:txBody>
      </p:sp>
      <p:sp>
        <p:nvSpPr>
          <p:cNvPr id="3" name="Text Placeholder 2">
            <a:extLst>
              <a:ext uri="{FF2B5EF4-FFF2-40B4-BE49-F238E27FC236}">
                <a16:creationId xmlns:a16="http://schemas.microsoft.com/office/drawing/2014/main" id="{B2038AE1-30D4-6E4A-8181-B262309CE8D0}"/>
              </a:ext>
            </a:extLst>
          </p:cNvPr>
          <p:cNvSpPr>
            <a:spLocks noGrp="1"/>
          </p:cNvSpPr>
          <p:nvPr>
            <p:ph type="body" idx="1"/>
          </p:nvPr>
        </p:nvSpPr>
        <p:spPr>
          <a:xfrm>
            <a:off x="565150" y="3754429"/>
            <a:ext cx="5022049" cy="1063471"/>
          </a:xfrm>
        </p:spPr>
        <p:txBody>
          <a:bodyPr vert="horz" lIns="91440" tIns="45720" rIns="91440" bIns="45720" rtlCol="0" anchor="b">
            <a:normAutofit/>
          </a:bodyPr>
          <a:lstStyle/>
          <a:p>
            <a:endParaRPr lang="en-US" sz="2000">
              <a:solidFill>
                <a:schemeClr val="tx1"/>
              </a:solidFill>
            </a:endParaRPr>
          </a:p>
        </p:txBody>
      </p:sp>
      <p:grpSp>
        <p:nvGrpSpPr>
          <p:cNvPr id="41" name="Group 40">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2"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0939464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7B5B2E-26E3-4812-BD9E-FDD468D8FD8C}"/>
              </a:ext>
            </a:extLst>
          </p:cNvPr>
          <p:cNvSpPr>
            <a:spLocks noGrp="1"/>
          </p:cNvSpPr>
          <p:nvPr>
            <p:ph type="title"/>
          </p:nvPr>
        </p:nvSpPr>
        <p:spPr>
          <a:xfrm>
            <a:off x="565150" y="770890"/>
            <a:ext cx="5066001" cy="1268984"/>
          </a:xfrm>
        </p:spPr>
        <p:txBody>
          <a:bodyPr>
            <a:normAutofit/>
          </a:bodyPr>
          <a:lstStyle/>
          <a:p>
            <a:r>
              <a:rPr lang="en-US" sz="3600"/>
              <a:t>Primary Analysis</a:t>
            </a:r>
          </a:p>
        </p:txBody>
      </p:sp>
      <p:sp>
        <p:nvSpPr>
          <p:cNvPr id="3" name="Content Placeholder 2">
            <a:extLst>
              <a:ext uri="{FF2B5EF4-FFF2-40B4-BE49-F238E27FC236}">
                <a16:creationId xmlns:a16="http://schemas.microsoft.com/office/drawing/2014/main" id="{5D372B77-56A3-40D0-8064-B02362A95C4E}"/>
              </a:ext>
            </a:extLst>
          </p:cNvPr>
          <p:cNvSpPr>
            <a:spLocks noGrp="1"/>
          </p:cNvSpPr>
          <p:nvPr>
            <p:ph idx="1"/>
          </p:nvPr>
        </p:nvSpPr>
        <p:spPr>
          <a:xfrm>
            <a:off x="565150" y="2160016"/>
            <a:ext cx="5066001" cy="3601212"/>
          </a:xfrm>
        </p:spPr>
        <p:txBody>
          <a:bodyPr vert="horz" lIns="91440" tIns="45720" rIns="91440" bIns="45720" rtlCol="0" anchor="t">
            <a:normAutofit/>
          </a:bodyPr>
          <a:lstStyle/>
          <a:p>
            <a:r>
              <a:rPr lang="en-US">
                <a:ea typeface="+mn-lt"/>
                <a:cs typeface="+mn-lt"/>
              </a:rPr>
              <a:t>Precalculus Reduced Success </a:t>
            </a:r>
            <a:endParaRPr lang="en-US"/>
          </a:p>
          <a:p>
            <a:r>
              <a:rPr lang="en-US">
                <a:ea typeface="+mn-lt"/>
                <a:cs typeface="+mn-lt"/>
              </a:rPr>
              <a:t>If a student was placed in pre-calc based off their ALEKS score, their probability of completing Calc 1 by the end of 1</a:t>
            </a:r>
            <a:r>
              <a:rPr lang="en-US" baseline="30000">
                <a:ea typeface="+mn-lt"/>
                <a:cs typeface="+mn-lt"/>
              </a:rPr>
              <a:t>st</a:t>
            </a:r>
            <a:r>
              <a:rPr lang="en-US">
                <a:ea typeface="+mn-lt"/>
                <a:cs typeface="+mn-lt"/>
              </a:rPr>
              <a:t> year was reduced by 0.5 with a standard error of 0.145</a:t>
            </a:r>
            <a:endParaRPr lang="en-US"/>
          </a:p>
          <a:p>
            <a:endParaRPr lang="en-US"/>
          </a:p>
        </p:txBody>
      </p:sp>
      <p:cxnSp>
        <p:nvCxnSpPr>
          <p:cNvPr id="10" name="Straight Connector 9">
            <a:extLst>
              <a:ext uri="{FF2B5EF4-FFF2-40B4-BE49-F238E27FC236}">
                <a16:creationId xmlns:a16="http://schemas.microsoft.com/office/drawing/2014/main" id="{B1DA2280-4367-9844-92C8-D662486FB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A9C303F-3A73-E440-923C-BAAF3176C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7B205DF0-BAE6-CF47-ABF8-A3266C711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30B64E66-F59E-9A4E-8CD3-2C62007DE4B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4669C99C-C50F-2A47-9BA2-EA4B62AD2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2CE447-6B57-FC41-89F1-971B2338D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3F8C4B96-43F0-6448-90E8-4949AC2F2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978F21E1-A886-E449-BF38-C9AD29BDB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59A063CA-8B5F-6347-8A9F-3802824D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FBD0F012-879A-5849-A7F8-00E9C54BA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E67EA7D6-BAF0-E749-AE45-8979B3AE8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D20805D5-8675-4847-ACD6-15C16DC76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3B802874-ED6B-2D4D-8336-74AB1EA9E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D15F4AF4-9B59-CA46-920E-73456C5A4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11572EED-2C54-D948-A1DC-680DD79D0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D749F206-EF71-2B44-8F0B-E8DF4EAC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87EEC91C-B6CD-D74C-9DE5-3C9B9F304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AD44CA4C-ED5A-7544-8323-E623F94DA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ABC194E6-E855-7F4A-805B-25EC12AB0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209722E-AECA-1049-BDC9-0B51AA5A2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A2380CC4-123C-7A44-B83C-72C47DA2B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D1370748-8047-C249-8646-BFD370927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2BC8BE82-732A-EB48-8DC0-D671980E2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2E93D106-2906-D840-B04D-BB4DA10EE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19132191-F01A-8B42-8423-A583B760B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9310877A-9146-3E46-B915-B34AF09A1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7" name="Picture 4" descr="Chart, line chart&#10;&#10;Description automatically generated">
            <a:extLst>
              <a:ext uri="{FF2B5EF4-FFF2-40B4-BE49-F238E27FC236}">
                <a16:creationId xmlns:a16="http://schemas.microsoft.com/office/drawing/2014/main" id="{263E74E3-51F6-964A-B65C-5BA52A6EAC3D}"/>
              </a:ext>
            </a:extLst>
          </p:cNvPr>
          <p:cNvPicPr>
            <a:picLocks noChangeAspect="1"/>
          </p:cNvPicPr>
          <p:nvPr/>
        </p:nvPicPr>
        <p:blipFill>
          <a:blip r:embed="rId2"/>
          <a:stretch>
            <a:fillRect/>
          </a:stretch>
        </p:blipFill>
        <p:spPr>
          <a:xfrm>
            <a:off x="6323454" y="2177245"/>
            <a:ext cx="5176243" cy="3600450"/>
          </a:xfrm>
          <a:prstGeom prst="rect">
            <a:avLst/>
          </a:prstGeom>
        </p:spPr>
      </p:pic>
    </p:spTree>
    <p:extLst>
      <p:ext uri="{BB962C8B-B14F-4D97-AF65-F5344CB8AC3E}">
        <p14:creationId xmlns:p14="http://schemas.microsoft.com/office/powerpoint/2010/main" val="101070399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EFFC2F-1E12-44ED-90F9-1CCE70B10FE2}"/>
              </a:ext>
            </a:extLst>
          </p:cNvPr>
          <p:cNvSpPr>
            <a:spLocks noGrp="1"/>
          </p:cNvSpPr>
          <p:nvPr>
            <p:ph type="title"/>
          </p:nvPr>
        </p:nvSpPr>
        <p:spPr>
          <a:xfrm>
            <a:off x="565150" y="770890"/>
            <a:ext cx="5066001" cy="1268984"/>
          </a:xfrm>
        </p:spPr>
        <p:txBody>
          <a:bodyPr>
            <a:normAutofit/>
          </a:bodyPr>
          <a:lstStyle/>
          <a:p>
            <a:pPr>
              <a:lnSpc>
                <a:spcPct val="90000"/>
              </a:lnSpc>
            </a:pPr>
            <a:r>
              <a:rPr lang="en-US" sz="3600">
                <a:ea typeface="+mj-lt"/>
                <a:cs typeface="+mj-lt"/>
              </a:rPr>
              <a:t>Secondary Analysis</a:t>
            </a:r>
            <a:endParaRPr lang="en-US" sz="3600"/>
          </a:p>
        </p:txBody>
      </p:sp>
      <p:cxnSp>
        <p:nvCxnSpPr>
          <p:cNvPr id="10" name="Straight Connector 9">
            <a:extLst>
              <a:ext uri="{FF2B5EF4-FFF2-40B4-BE49-F238E27FC236}">
                <a16:creationId xmlns:a16="http://schemas.microsoft.com/office/drawing/2014/main" id="{B1DA2280-4367-9844-92C8-D662486FB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A9C303F-3A73-E440-923C-BAAF3176C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7B205DF0-BAE6-CF47-ABF8-A3266C711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30B64E66-F59E-9A4E-8CD3-2C62007DE4B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4669C99C-C50F-2A47-9BA2-EA4B62AD2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2CE447-6B57-FC41-89F1-971B2338D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3F8C4B96-43F0-6448-90E8-4949AC2F2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978F21E1-A886-E449-BF38-C9AD29BDB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59A063CA-8B5F-6347-8A9F-3802824D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FBD0F012-879A-5849-A7F8-00E9C54BA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E67EA7D6-BAF0-E749-AE45-8979B3AE8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D20805D5-8675-4847-ACD6-15C16DC76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3B802874-ED6B-2D4D-8336-74AB1EA9E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D15F4AF4-9B59-CA46-920E-73456C5A4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11572EED-2C54-D948-A1DC-680DD79D0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D749F206-EF71-2B44-8F0B-E8DF4EAC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87EEC91C-B6CD-D74C-9DE5-3C9B9F304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AD44CA4C-ED5A-7544-8323-E623F94DA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ABC194E6-E855-7F4A-805B-25EC12AB0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209722E-AECA-1049-BDC9-0B51AA5A2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A2380CC4-123C-7A44-B83C-72C47DA2B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D1370748-8047-C249-8646-BFD370927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2BC8BE82-732A-EB48-8DC0-D671980E2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2E93D106-2906-D840-B04D-BB4DA10EE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19132191-F01A-8B42-8423-A583B760B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9310877A-9146-3E46-B915-B34AF09A1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ontent Placeholder 4">
            <a:extLst>
              <a:ext uri="{FF2B5EF4-FFF2-40B4-BE49-F238E27FC236}">
                <a16:creationId xmlns:a16="http://schemas.microsoft.com/office/drawing/2014/main" id="{CD73AD63-BE26-42E8-B1B2-BD8763BE5F1F}"/>
              </a:ext>
            </a:extLst>
          </p:cNvPr>
          <p:cNvSpPr>
            <a:spLocks noGrp="1"/>
          </p:cNvSpPr>
          <p:nvPr>
            <p:ph idx="1"/>
          </p:nvPr>
        </p:nvSpPr>
        <p:spPr>
          <a:xfrm>
            <a:off x="565150" y="2160016"/>
            <a:ext cx="5066001" cy="3601212"/>
          </a:xfrm>
        </p:spPr>
        <p:txBody>
          <a:bodyPr vert="horz" lIns="91440" tIns="45720" rIns="91440" bIns="45720" rtlCol="0" anchor="t">
            <a:normAutofit lnSpcReduction="10000"/>
          </a:bodyPr>
          <a:lstStyle/>
          <a:p>
            <a:r>
              <a:rPr lang="en-US">
                <a:ea typeface="+mn-lt"/>
                <a:cs typeface="+mn-lt"/>
              </a:rPr>
              <a:t>Quantify the potential role of peer effects</a:t>
            </a:r>
          </a:p>
          <a:p>
            <a:r>
              <a:rPr lang="en-US">
                <a:ea typeface="+mn-lt"/>
                <a:cs typeface="+mn-lt"/>
              </a:rPr>
              <a:t>This impact can be largely accounted for by two mechanisms:</a:t>
            </a:r>
            <a:endParaRPr lang="en-US"/>
          </a:p>
          <a:p>
            <a:pPr lvl="1"/>
            <a:r>
              <a:rPr lang="en-US">
                <a:ea typeface="+mn-lt"/>
                <a:cs typeface="+mn-lt"/>
              </a:rPr>
              <a:t>Peer effects</a:t>
            </a:r>
            <a:endParaRPr lang="en-US"/>
          </a:p>
          <a:p>
            <a:pPr lvl="1"/>
            <a:r>
              <a:rPr lang="en-US">
                <a:ea typeface="+mn-lt"/>
                <a:cs typeface="+mn-lt"/>
              </a:rPr>
              <a:t>Adding Precalculus poses more hurdles prior to Calculus and reduces the number of chances to pass Calculus.</a:t>
            </a:r>
            <a:endParaRPr lang="en-US"/>
          </a:p>
          <a:p>
            <a:endParaRPr lang="en-US"/>
          </a:p>
        </p:txBody>
      </p:sp>
    </p:spTree>
    <p:extLst>
      <p:ext uri="{BB962C8B-B14F-4D97-AF65-F5344CB8AC3E}">
        <p14:creationId xmlns:p14="http://schemas.microsoft.com/office/powerpoint/2010/main" val="371317466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3" descr="An underwater sea turtle hit by the sun rays">
            <a:extLst>
              <a:ext uri="{FF2B5EF4-FFF2-40B4-BE49-F238E27FC236}">
                <a16:creationId xmlns:a16="http://schemas.microsoft.com/office/drawing/2014/main" id="{20DC7225-E7E4-4EAB-8F9C-EFE572B463F0}"/>
              </a:ext>
            </a:extLst>
          </p:cNvPr>
          <p:cNvPicPr>
            <a:picLocks noChangeAspect="1"/>
          </p:cNvPicPr>
          <p:nvPr/>
        </p:nvPicPr>
        <p:blipFill rotWithShape="1">
          <a:blip r:embed="rId2"/>
          <a:srcRect t="15241" r="-1" b="467"/>
          <a:stretch/>
        </p:blipFill>
        <p:spPr>
          <a:xfrm>
            <a:off x="3048" y="-1"/>
            <a:ext cx="12188952" cy="6858000"/>
          </a:xfrm>
          <a:prstGeom prst="rect">
            <a:avLst/>
          </a:prstGeom>
        </p:spPr>
      </p:pic>
      <p:sp>
        <p:nvSpPr>
          <p:cNvPr id="31" name="Rectangle">
            <a:extLst>
              <a:ext uri="{FF2B5EF4-FFF2-40B4-BE49-F238E27FC236}">
                <a16:creationId xmlns:a16="http://schemas.microsoft.com/office/drawing/2014/main" id="{2B31B496-E92B-C84B-83E3-6272409ED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492708"/>
            <a:ext cx="12192001" cy="2365291"/>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a:extLst>
              <a:ext uri="{FF2B5EF4-FFF2-40B4-BE49-F238E27FC236}">
                <a16:creationId xmlns:a16="http://schemas.microsoft.com/office/drawing/2014/main" id="{00771FC9-56DA-5444-A829-2BAF15788A28}"/>
              </a:ext>
            </a:extLst>
          </p:cNvPr>
          <p:cNvSpPr>
            <a:spLocks noGrp="1"/>
          </p:cNvSpPr>
          <p:nvPr>
            <p:ph type="ctrTitle"/>
          </p:nvPr>
        </p:nvSpPr>
        <p:spPr>
          <a:xfrm>
            <a:off x="566924" y="5023866"/>
            <a:ext cx="6402597" cy="1063244"/>
          </a:xfrm>
        </p:spPr>
        <p:txBody>
          <a:bodyPr anchor="t">
            <a:noAutofit/>
          </a:bodyPr>
          <a:lstStyle/>
          <a:p>
            <a:r>
              <a:rPr lang="en-US" sz="6600"/>
              <a:t>Q&amp;A</a:t>
            </a:r>
          </a:p>
        </p:txBody>
      </p:sp>
      <p:sp>
        <p:nvSpPr>
          <p:cNvPr id="3" name="Subtitle 2">
            <a:extLst>
              <a:ext uri="{FF2B5EF4-FFF2-40B4-BE49-F238E27FC236}">
                <a16:creationId xmlns:a16="http://schemas.microsoft.com/office/drawing/2014/main" id="{42589E58-BC61-4343-B507-2B396C467E21}"/>
              </a:ext>
            </a:extLst>
          </p:cNvPr>
          <p:cNvSpPr>
            <a:spLocks noGrp="1"/>
          </p:cNvSpPr>
          <p:nvPr>
            <p:ph type="subTitle" idx="1"/>
          </p:nvPr>
        </p:nvSpPr>
        <p:spPr>
          <a:xfrm>
            <a:off x="7288276" y="5142960"/>
            <a:ext cx="4132763" cy="943102"/>
          </a:xfrm>
        </p:spPr>
        <p:txBody>
          <a:bodyPr anchor="t">
            <a:normAutofit/>
          </a:bodyPr>
          <a:lstStyle/>
          <a:p>
            <a:pPr algn="r"/>
            <a:r>
              <a:rPr lang="en-US" sz="1600"/>
              <a:t>By: Gus and Hail</a:t>
            </a:r>
          </a:p>
          <a:p>
            <a:pPr algn="r"/>
            <a:r>
              <a:rPr lang="en-US" sz="1600"/>
              <a:t>Moral Support: Hail</a:t>
            </a:r>
          </a:p>
        </p:txBody>
      </p:sp>
      <p:grpSp>
        <p:nvGrpSpPr>
          <p:cNvPr id="33" name="Group 32">
            <a:extLst>
              <a:ext uri="{FF2B5EF4-FFF2-40B4-BE49-F238E27FC236}">
                <a16:creationId xmlns:a16="http://schemas.microsoft.com/office/drawing/2014/main" id="{558D799D-6817-AF48-958F-CAC89BB717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34" name="Freeform 105">
              <a:extLst>
                <a:ext uri="{FF2B5EF4-FFF2-40B4-BE49-F238E27FC236}">
                  <a16:creationId xmlns:a16="http://schemas.microsoft.com/office/drawing/2014/main" id="{6DF0BB04-41B9-2740-9969-3C65CE65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106">
              <a:extLst>
                <a:ext uri="{FF2B5EF4-FFF2-40B4-BE49-F238E27FC236}">
                  <a16:creationId xmlns:a16="http://schemas.microsoft.com/office/drawing/2014/main" id="{67DF20F7-680A-4548-A356-D0B3F4277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107">
              <a:extLst>
                <a:ext uri="{FF2B5EF4-FFF2-40B4-BE49-F238E27FC236}">
                  <a16:creationId xmlns:a16="http://schemas.microsoft.com/office/drawing/2014/main" id="{43CCEEBF-2FC8-D346-BCA8-D48EFF692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108">
              <a:extLst>
                <a:ext uri="{FF2B5EF4-FFF2-40B4-BE49-F238E27FC236}">
                  <a16:creationId xmlns:a16="http://schemas.microsoft.com/office/drawing/2014/main" id="{16B5A5B6-3DE9-A94C-B219-519305EFC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109">
              <a:extLst>
                <a:ext uri="{FF2B5EF4-FFF2-40B4-BE49-F238E27FC236}">
                  <a16:creationId xmlns:a16="http://schemas.microsoft.com/office/drawing/2014/main" id="{40B5DF0C-97A3-EB44-B608-6A71EFBF7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110">
              <a:extLst>
                <a:ext uri="{FF2B5EF4-FFF2-40B4-BE49-F238E27FC236}">
                  <a16:creationId xmlns:a16="http://schemas.microsoft.com/office/drawing/2014/main" id="{FA869BB4-4F0B-F141-BC49-AF399B473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111">
              <a:extLst>
                <a:ext uri="{FF2B5EF4-FFF2-40B4-BE49-F238E27FC236}">
                  <a16:creationId xmlns:a16="http://schemas.microsoft.com/office/drawing/2014/main" id="{4AF46C70-EE90-EC45-978A-0A8FEB661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quot;No&quot; Symbol 3">
            <a:extLst>
              <a:ext uri="{FF2B5EF4-FFF2-40B4-BE49-F238E27FC236}">
                <a16:creationId xmlns:a16="http://schemas.microsoft.com/office/drawing/2014/main" id="{D98D279B-DA31-C046-A01B-A4C65A38AF99}"/>
              </a:ext>
            </a:extLst>
          </p:cNvPr>
          <p:cNvSpPr>
            <a:spLocks noChangeAspect="1"/>
          </p:cNvSpPr>
          <p:nvPr/>
        </p:nvSpPr>
        <p:spPr>
          <a:xfrm>
            <a:off x="413501" y="4837271"/>
            <a:ext cx="1555351" cy="1554480"/>
          </a:xfrm>
          <a:prstGeom prst="noSmoking">
            <a:avLst>
              <a:gd name="adj" fmla="val 16774"/>
            </a:avLst>
          </a:prstGeom>
          <a:solidFill>
            <a:srgbClr val="C09B76">
              <a:alpha val="75294"/>
            </a:srgbClr>
          </a:soli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0633870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EFFC2F-1E12-44ED-90F9-1CCE70B10FE2}"/>
              </a:ext>
            </a:extLst>
          </p:cNvPr>
          <p:cNvSpPr>
            <a:spLocks noGrp="1"/>
          </p:cNvSpPr>
          <p:nvPr>
            <p:ph type="title"/>
          </p:nvPr>
        </p:nvSpPr>
        <p:spPr>
          <a:xfrm>
            <a:off x="565150" y="770890"/>
            <a:ext cx="5066001" cy="1268984"/>
          </a:xfrm>
        </p:spPr>
        <p:txBody>
          <a:bodyPr>
            <a:normAutofit/>
          </a:bodyPr>
          <a:lstStyle/>
          <a:p>
            <a:pPr>
              <a:lnSpc>
                <a:spcPct val="90000"/>
              </a:lnSpc>
            </a:pPr>
            <a:r>
              <a:rPr lang="en-US" sz="3600">
                <a:ea typeface="+mj-lt"/>
                <a:cs typeface="+mj-lt"/>
              </a:rPr>
              <a:t>Answers</a:t>
            </a:r>
            <a:endParaRPr lang="en-US" sz="3600"/>
          </a:p>
        </p:txBody>
      </p:sp>
      <p:cxnSp>
        <p:nvCxnSpPr>
          <p:cNvPr id="10" name="Straight Connector 9">
            <a:extLst>
              <a:ext uri="{FF2B5EF4-FFF2-40B4-BE49-F238E27FC236}">
                <a16:creationId xmlns:a16="http://schemas.microsoft.com/office/drawing/2014/main" id="{B1DA2280-4367-9844-92C8-D662486FB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A9C303F-3A73-E440-923C-BAAF3176C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7B205DF0-BAE6-CF47-ABF8-A3266C711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30B64E66-F59E-9A4E-8CD3-2C62007DE4B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4669C99C-C50F-2A47-9BA2-EA4B62AD2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2CE447-6B57-FC41-89F1-971B2338D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3F8C4B96-43F0-6448-90E8-4949AC2F2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978F21E1-A886-E449-BF38-C9AD29BDB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59A063CA-8B5F-6347-8A9F-3802824D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FBD0F012-879A-5849-A7F8-00E9C54BA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E67EA7D6-BAF0-E749-AE45-8979B3AE8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D20805D5-8675-4847-ACD6-15C16DC76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3B802874-ED6B-2D4D-8336-74AB1EA9E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D15F4AF4-9B59-CA46-920E-73456C5A4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11572EED-2C54-D948-A1DC-680DD79D0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D749F206-EF71-2B44-8F0B-E8DF4EAC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87EEC91C-B6CD-D74C-9DE5-3C9B9F304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AD44CA4C-ED5A-7544-8323-E623F94DA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ABC194E6-E855-7F4A-805B-25EC12AB0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209722E-AECA-1049-BDC9-0B51AA5A2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A2380CC4-123C-7A44-B83C-72C47DA2B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D1370748-8047-C249-8646-BFD370927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2BC8BE82-732A-EB48-8DC0-D671980E2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2E93D106-2906-D840-B04D-BB4DA10EE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19132191-F01A-8B42-8423-A583B760B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9310877A-9146-3E46-B915-B34AF09A1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ontent Placeholder 4">
            <a:extLst>
              <a:ext uri="{FF2B5EF4-FFF2-40B4-BE49-F238E27FC236}">
                <a16:creationId xmlns:a16="http://schemas.microsoft.com/office/drawing/2014/main" id="{CD73AD63-BE26-42E8-B1B2-BD8763BE5F1F}"/>
              </a:ext>
            </a:extLst>
          </p:cNvPr>
          <p:cNvSpPr>
            <a:spLocks noGrp="1"/>
          </p:cNvSpPr>
          <p:nvPr>
            <p:ph idx="1"/>
          </p:nvPr>
        </p:nvSpPr>
        <p:spPr>
          <a:xfrm>
            <a:off x="565150" y="2160016"/>
            <a:ext cx="5066001" cy="3601212"/>
          </a:xfrm>
        </p:spPr>
        <p:txBody>
          <a:bodyPr vert="horz" lIns="91440" tIns="45720" rIns="91440" bIns="45720" rtlCol="0" anchor="t">
            <a:normAutofit lnSpcReduction="10000"/>
          </a:bodyPr>
          <a:lstStyle/>
          <a:p>
            <a:r>
              <a:rPr lang="en-US" b="1"/>
              <a:t>Jake</a:t>
            </a:r>
            <a:r>
              <a:rPr lang="en-US"/>
              <a:t>: A new wardrobe brings great joy and change to your life</a:t>
            </a:r>
          </a:p>
          <a:p>
            <a:r>
              <a:rPr lang="en-US" b="1"/>
              <a:t>Maverick</a:t>
            </a:r>
            <a:r>
              <a:rPr lang="en-US"/>
              <a:t>: Do not upset the penguin today</a:t>
            </a:r>
          </a:p>
          <a:p>
            <a:r>
              <a:rPr lang="en-US" b="1"/>
              <a:t>Kori</a:t>
            </a:r>
            <a:r>
              <a:rPr lang="en-US"/>
              <a:t>: If you feel you are right, stand by your convictions</a:t>
            </a:r>
          </a:p>
          <a:p>
            <a:r>
              <a:rPr lang="en-US" b="1"/>
              <a:t>Graham</a:t>
            </a:r>
            <a:r>
              <a:rPr lang="en-US"/>
              <a:t>: You learn from your mistakes… You will learn a lot today</a:t>
            </a:r>
          </a:p>
        </p:txBody>
      </p:sp>
    </p:spTree>
    <p:extLst>
      <p:ext uri="{BB962C8B-B14F-4D97-AF65-F5344CB8AC3E}">
        <p14:creationId xmlns:p14="http://schemas.microsoft.com/office/powerpoint/2010/main" val="254524009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EFFC2F-1E12-44ED-90F9-1CCE70B10FE2}"/>
              </a:ext>
            </a:extLst>
          </p:cNvPr>
          <p:cNvSpPr>
            <a:spLocks noGrp="1"/>
          </p:cNvSpPr>
          <p:nvPr>
            <p:ph type="title"/>
          </p:nvPr>
        </p:nvSpPr>
        <p:spPr>
          <a:xfrm>
            <a:off x="565150" y="770890"/>
            <a:ext cx="5066001" cy="1268984"/>
          </a:xfrm>
        </p:spPr>
        <p:txBody>
          <a:bodyPr>
            <a:normAutofit/>
          </a:bodyPr>
          <a:lstStyle/>
          <a:p>
            <a:pPr>
              <a:lnSpc>
                <a:spcPct val="90000"/>
              </a:lnSpc>
            </a:pPr>
            <a:r>
              <a:rPr lang="en-US" sz="3600">
                <a:ea typeface="+mj-lt"/>
                <a:cs typeface="+mj-lt"/>
              </a:rPr>
              <a:t>Answers</a:t>
            </a:r>
            <a:endParaRPr lang="en-US" sz="3600"/>
          </a:p>
        </p:txBody>
      </p:sp>
      <p:cxnSp>
        <p:nvCxnSpPr>
          <p:cNvPr id="10" name="Straight Connector 9">
            <a:extLst>
              <a:ext uri="{FF2B5EF4-FFF2-40B4-BE49-F238E27FC236}">
                <a16:creationId xmlns:a16="http://schemas.microsoft.com/office/drawing/2014/main" id="{B1DA2280-4367-9844-92C8-D662486FB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A9C303F-3A73-E440-923C-BAAF3176C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7B205DF0-BAE6-CF47-ABF8-A3266C711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30B64E66-F59E-9A4E-8CD3-2C62007DE4B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4669C99C-C50F-2A47-9BA2-EA4B62AD2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2CE447-6B57-FC41-89F1-971B2338D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3F8C4B96-43F0-6448-90E8-4949AC2F2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978F21E1-A886-E449-BF38-C9AD29BDB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59A063CA-8B5F-6347-8A9F-3802824D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FBD0F012-879A-5849-A7F8-00E9C54BA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E67EA7D6-BAF0-E749-AE45-8979B3AE8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D20805D5-8675-4847-ACD6-15C16DC76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3B802874-ED6B-2D4D-8336-74AB1EA9E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D15F4AF4-9B59-CA46-920E-73456C5A4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11572EED-2C54-D948-A1DC-680DD79D0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D749F206-EF71-2B44-8F0B-E8DF4EAC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87EEC91C-B6CD-D74C-9DE5-3C9B9F304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AD44CA4C-ED5A-7544-8323-E623F94DA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ABC194E6-E855-7F4A-805B-25EC12AB0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209722E-AECA-1049-BDC9-0B51AA5A2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A2380CC4-123C-7A44-B83C-72C47DA2B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D1370748-8047-C249-8646-BFD370927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2BC8BE82-732A-EB48-8DC0-D671980E2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2E93D106-2906-D840-B04D-BB4DA10EE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19132191-F01A-8B42-8423-A583B760B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9310877A-9146-3E46-B915-B34AF09A1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ontent Placeholder 4">
            <a:extLst>
              <a:ext uri="{FF2B5EF4-FFF2-40B4-BE49-F238E27FC236}">
                <a16:creationId xmlns:a16="http://schemas.microsoft.com/office/drawing/2014/main" id="{CD73AD63-BE26-42E8-B1B2-BD8763BE5F1F}"/>
              </a:ext>
            </a:extLst>
          </p:cNvPr>
          <p:cNvSpPr>
            <a:spLocks noGrp="1"/>
          </p:cNvSpPr>
          <p:nvPr>
            <p:ph idx="1"/>
          </p:nvPr>
        </p:nvSpPr>
        <p:spPr>
          <a:xfrm>
            <a:off x="565150" y="2160016"/>
            <a:ext cx="5066001" cy="3601212"/>
          </a:xfrm>
        </p:spPr>
        <p:txBody>
          <a:bodyPr vert="horz" lIns="91440" tIns="45720" rIns="91440" bIns="45720" rtlCol="0" anchor="t">
            <a:normAutofit lnSpcReduction="10000"/>
          </a:bodyPr>
          <a:lstStyle/>
          <a:p>
            <a:r>
              <a:rPr lang="en-US" b="1"/>
              <a:t>Logan</a:t>
            </a:r>
            <a:r>
              <a:rPr lang="en-US"/>
              <a:t>: It never pays to kick a skunk</a:t>
            </a:r>
          </a:p>
          <a:p>
            <a:r>
              <a:rPr lang="en-US" b="1"/>
              <a:t>Nicole</a:t>
            </a:r>
            <a:r>
              <a:rPr lang="en-US"/>
              <a:t>: Move quickly, now is the time to make progress</a:t>
            </a:r>
          </a:p>
          <a:p>
            <a:r>
              <a:rPr lang="en-US" b="1"/>
              <a:t>Hail</a:t>
            </a:r>
            <a:r>
              <a:rPr lang="en-US"/>
              <a:t>: Eat more vegetables to stay healthy</a:t>
            </a:r>
          </a:p>
          <a:p>
            <a:r>
              <a:rPr lang="en-US" b="1"/>
              <a:t>Dr Dewey</a:t>
            </a:r>
            <a:r>
              <a:rPr lang="en-US"/>
              <a:t>: Nothing astonishes men so much as common sense and plain dealing.</a:t>
            </a:r>
          </a:p>
        </p:txBody>
      </p:sp>
    </p:spTree>
    <p:extLst>
      <p:ext uri="{BB962C8B-B14F-4D97-AF65-F5344CB8AC3E}">
        <p14:creationId xmlns:p14="http://schemas.microsoft.com/office/powerpoint/2010/main" val="249364458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3" descr="An underwater sea turtle hit by the sun rays">
            <a:extLst>
              <a:ext uri="{FF2B5EF4-FFF2-40B4-BE49-F238E27FC236}">
                <a16:creationId xmlns:a16="http://schemas.microsoft.com/office/drawing/2014/main" id="{20DC7225-E7E4-4EAB-8F9C-EFE572B463F0}"/>
              </a:ext>
            </a:extLst>
          </p:cNvPr>
          <p:cNvPicPr>
            <a:picLocks noChangeAspect="1"/>
          </p:cNvPicPr>
          <p:nvPr/>
        </p:nvPicPr>
        <p:blipFill rotWithShape="1">
          <a:blip r:embed="rId2"/>
          <a:srcRect t="15241" r="-1" b="467"/>
          <a:stretch/>
        </p:blipFill>
        <p:spPr>
          <a:xfrm>
            <a:off x="3048" y="-1"/>
            <a:ext cx="12188952" cy="6858000"/>
          </a:xfrm>
          <a:prstGeom prst="rect">
            <a:avLst/>
          </a:prstGeom>
        </p:spPr>
      </p:pic>
      <p:sp>
        <p:nvSpPr>
          <p:cNvPr id="31" name="Rectangle">
            <a:extLst>
              <a:ext uri="{FF2B5EF4-FFF2-40B4-BE49-F238E27FC236}">
                <a16:creationId xmlns:a16="http://schemas.microsoft.com/office/drawing/2014/main" id="{2B31B496-E92B-C84B-83E3-6272409ED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492708"/>
            <a:ext cx="12192001" cy="2365291"/>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a:extLst>
              <a:ext uri="{FF2B5EF4-FFF2-40B4-BE49-F238E27FC236}">
                <a16:creationId xmlns:a16="http://schemas.microsoft.com/office/drawing/2014/main" id="{00771FC9-56DA-5444-A829-2BAF15788A28}"/>
              </a:ext>
            </a:extLst>
          </p:cNvPr>
          <p:cNvSpPr>
            <a:spLocks noGrp="1"/>
          </p:cNvSpPr>
          <p:nvPr>
            <p:ph type="ctrTitle"/>
          </p:nvPr>
        </p:nvSpPr>
        <p:spPr>
          <a:xfrm>
            <a:off x="566924" y="5023866"/>
            <a:ext cx="6402597" cy="1063244"/>
          </a:xfrm>
        </p:spPr>
        <p:txBody>
          <a:bodyPr anchor="t">
            <a:noAutofit/>
          </a:bodyPr>
          <a:lstStyle/>
          <a:p>
            <a:r>
              <a:rPr lang="en-US" sz="1800"/>
              <a:t>Regression Discontinuity Design in </a:t>
            </a:r>
            <a:r>
              <a:rPr lang="en-US" sz="1800" b="0" i="1"/>
              <a:t>The Impact of Precalculus on Student Success at Florida Polytechnic University: A Study of the Initial Academic Year (2017-2018)</a:t>
            </a:r>
          </a:p>
        </p:txBody>
      </p:sp>
      <p:sp>
        <p:nvSpPr>
          <p:cNvPr id="3" name="Subtitle 2">
            <a:extLst>
              <a:ext uri="{FF2B5EF4-FFF2-40B4-BE49-F238E27FC236}">
                <a16:creationId xmlns:a16="http://schemas.microsoft.com/office/drawing/2014/main" id="{42589E58-BC61-4343-B507-2B396C467E21}"/>
              </a:ext>
            </a:extLst>
          </p:cNvPr>
          <p:cNvSpPr>
            <a:spLocks noGrp="1"/>
          </p:cNvSpPr>
          <p:nvPr>
            <p:ph type="subTitle" idx="1"/>
          </p:nvPr>
        </p:nvSpPr>
        <p:spPr>
          <a:xfrm>
            <a:off x="7288276" y="5142960"/>
            <a:ext cx="4132763" cy="943102"/>
          </a:xfrm>
        </p:spPr>
        <p:txBody>
          <a:bodyPr anchor="t">
            <a:normAutofit/>
          </a:bodyPr>
          <a:lstStyle/>
          <a:p>
            <a:pPr algn="r"/>
            <a:r>
              <a:rPr lang="en-US" sz="1600"/>
              <a:t>By: Gus and Hail</a:t>
            </a:r>
          </a:p>
          <a:p>
            <a:pPr algn="r"/>
            <a:r>
              <a:rPr lang="en-US" sz="1600"/>
              <a:t>Moral Support: Hail</a:t>
            </a:r>
          </a:p>
        </p:txBody>
      </p:sp>
      <p:grpSp>
        <p:nvGrpSpPr>
          <p:cNvPr id="33" name="Group 32">
            <a:extLst>
              <a:ext uri="{FF2B5EF4-FFF2-40B4-BE49-F238E27FC236}">
                <a16:creationId xmlns:a16="http://schemas.microsoft.com/office/drawing/2014/main" id="{558D799D-6817-AF48-958F-CAC89BB717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34" name="Freeform 105">
              <a:extLst>
                <a:ext uri="{FF2B5EF4-FFF2-40B4-BE49-F238E27FC236}">
                  <a16:creationId xmlns:a16="http://schemas.microsoft.com/office/drawing/2014/main" id="{6DF0BB04-41B9-2740-9969-3C65CE65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106">
              <a:extLst>
                <a:ext uri="{FF2B5EF4-FFF2-40B4-BE49-F238E27FC236}">
                  <a16:creationId xmlns:a16="http://schemas.microsoft.com/office/drawing/2014/main" id="{67DF20F7-680A-4548-A356-D0B3F4277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107">
              <a:extLst>
                <a:ext uri="{FF2B5EF4-FFF2-40B4-BE49-F238E27FC236}">
                  <a16:creationId xmlns:a16="http://schemas.microsoft.com/office/drawing/2014/main" id="{43CCEEBF-2FC8-D346-BCA8-D48EFF692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108">
              <a:extLst>
                <a:ext uri="{FF2B5EF4-FFF2-40B4-BE49-F238E27FC236}">
                  <a16:creationId xmlns:a16="http://schemas.microsoft.com/office/drawing/2014/main" id="{16B5A5B6-3DE9-A94C-B219-519305EFC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109">
              <a:extLst>
                <a:ext uri="{FF2B5EF4-FFF2-40B4-BE49-F238E27FC236}">
                  <a16:creationId xmlns:a16="http://schemas.microsoft.com/office/drawing/2014/main" id="{40B5DF0C-97A3-EB44-B608-6A71EFBF7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110">
              <a:extLst>
                <a:ext uri="{FF2B5EF4-FFF2-40B4-BE49-F238E27FC236}">
                  <a16:creationId xmlns:a16="http://schemas.microsoft.com/office/drawing/2014/main" id="{FA869BB4-4F0B-F141-BC49-AF399B473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111">
              <a:extLst>
                <a:ext uri="{FF2B5EF4-FFF2-40B4-BE49-F238E27FC236}">
                  <a16:creationId xmlns:a16="http://schemas.microsoft.com/office/drawing/2014/main" id="{4AF46C70-EE90-EC45-978A-0A8FEB661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8409808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green sea turtle">
            <a:extLst>
              <a:ext uri="{FF2B5EF4-FFF2-40B4-BE49-F238E27FC236}">
                <a16:creationId xmlns:a16="http://schemas.microsoft.com/office/drawing/2014/main" id="{6216A012-EC91-4511-ABB5-589F5676D100}"/>
              </a:ext>
            </a:extLst>
          </p:cNvPr>
          <p:cNvPicPr>
            <a:picLocks noChangeAspect="1"/>
          </p:cNvPicPr>
          <p:nvPr/>
        </p:nvPicPr>
        <p:blipFill rotWithShape="1">
          <a:blip r:embed="rId2"/>
          <a:srcRect t="11855" b="3875"/>
          <a:stretch/>
        </p:blipFill>
        <p:spPr>
          <a:xfrm>
            <a:off x="20" y="1"/>
            <a:ext cx="12191980" cy="6857999"/>
          </a:xfrm>
          <a:prstGeom prst="rect">
            <a:avLst/>
          </a:prstGeom>
        </p:spPr>
      </p:pic>
      <p:sp>
        <p:nvSpPr>
          <p:cNvPr id="39"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28393"/>
            <a:ext cx="6155707" cy="3601213"/>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a:extLst>
              <a:ext uri="{FF2B5EF4-FFF2-40B4-BE49-F238E27FC236}">
                <a16:creationId xmlns:a16="http://schemas.microsoft.com/office/drawing/2014/main" id="{543FD31F-7CD8-D349-809E-9D1D67D93303}"/>
              </a:ext>
            </a:extLst>
          </p:cNvPr>
          <p:cNvSpPr>
            <a:spLocks noGrp="1"/>
          </p:cNvSpPr>
          <p:nvPr>
            <p:ph type="title"/>
          </p:nvPr>
        </p:nvSpPr>
        <p:spPr>
          <a:xfrm>
            <a:off x="565150" y="2035840"/>
            <a:ext cx="5022050" cy="1718589"/>
          </a:xfrm>
        </p:spPr>
        <p:txBody>
          <a:bodyPr vert="horz" lIns="91440" tIns="45720" rIns="91440" bIns="45720" rtlCol="0" anchor="t">
            <a:normAutofit fontScale="90000"/>
          </a:bodyPr>
          <a:lstStyle/>
          <a:p>
            <a:r>
              <a:rPr lang="en-US" sz="5400"/>
              <a:t>What was the design?</a:t>
            </a:r>
          </a:p>
        </p:txBody>
      </p:sp>
      <p:sp>
        <p:nvSpPr>
          <p:cNvPr id="3" name="Text Placeholder 2">
            <a:extLst>
              <a:ext uri="{FF2B5EF4-FFF2-40B4-BE49-F238E27FC236}">
                <a16:creationId xmlns:a16="http://schemas.microsoft.com/office/drawing/2014/main" id="{B2038AE1-30D4-6E4A-8181-B262309CE8D0}"/>
              </a:ext>
            </a:extLst>
          </p:cNvPr>
          <p:cNvSpPr>
            <a:spLocks noGrp="1"/>
          </p:cNvSpPr>
          <p:nvPr>
            <p:ph type="body" idx="1"/>
          </p:nvPr>
        </p:nvSpPr>
        <p:spPr>
          <a:xfrm>
            <a:off x="565150" y="3754429"/>
            <a:ext cx="5022049" cy="1063471"/>
          </a:xfrm>
        </p:spPr>
        <p:txBody>
          <a:bodyPr vert="horz" lIns="91440" tIns="45720" rIns="91440" bIns="45720" rtlCol="0" anchor="b">
            <a:normAutofit/>
          </a:bodyPr>
          <a:lstStyle/>
          <a:p>
            <a:endParaRPr lang="en-US" sz="2000">
              <a:solidFill>
                <a:schemeClr val="tx1"/>
              </a:solidFill>
            </a:endParaRPr>
          </a:p>
        </p:txBody>
      </p:sp>
      <p:grpSp>
        <p:nvGrpSpPr>
          <p:cNvPr id="41" name="Group 40">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2"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973796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42" name="Oval 4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Oval 4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Oval 5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7" name="Straight Connector 6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69" name="Rectangle 6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2DDDFCEF-D5C9-BE40-9979-57040F021F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E63AF7E2-A240-C246-AFB8-2AD8FF462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74" name="Freeform 23">
              <a:extLst>
                <a:ext uri="{FF2B5EF4-FFF2-40B4-BE49-F238E27FC236}">
                  <a16:creationId xmlns:a16="http://schemas.microsoft.com/office/drawing/2014/main" id="{760799C4-90B2-C44F-B45C-4128C830B4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4">
              <a:extLst>
                <a:ext uri="{FF2B5EF4-FFF2-40B4-BE49-F238E27FC236}">
                  <a16:creationId xmlns:a16="http://schemas.microsoft.com/office/drawing/2014/main" id="{8117A5FF-BE82-D049-80D2-F42CEB9E7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25">
              <a:extLst>
                <a:ext uri="{FF2B5EF4-FFF2-40B4-BE49-F238E27FC236}">
                  <a16:creationId xmlns:a16="http://schemas.microsoft.com/office/drawing/2014/main" id="{0BDBD55C-A498-F545-BABF-ACA34A20E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26">
              <a:extLst>
                <a:ext uri="{FF2B5EF4-FFF2-40B4-BE49-F238E27FC236}">
                  <a16:creationId xmlns:a16="http://schemas.microsoft.com/office/drawing/2014/main" id="{FC6DFD41-F3C6-7747-98B3-A47594E7B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27">
              <a:extLst>
                <a:ext uri="{FF2B5EF4-FFF2-40B4-BE49-F238E27FC236}">
                  <a16:creationId xmlns:a16="http://schemas.microsoft.com/office/drawing/2014/main" id="{FA2D6C8B-5842-3443-BC3B-700D61C56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28">
              <a:extLst>
                <a:ext uri="{FF2B5EF4-FFF2-40B4-BE49-F238E27FC236}">
                  <a16:creationId xmlns:a16="http://schemas.microsoft.com/office/drawing/2014/main" id="{C7442654-B5C0-1847-A829-082D07974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29">
              <a:extLst>
                <a:ext uri="{FF2B5EF4-FFF2-40B4-BE49-F238E27FC236}">
                  <a16:creationId xmlns:a16="http://schemas.microsoft.com/office/drawing/2014/main" id="{42B39F10-6841-E54C-8D10-69B571EE1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6" name="Title 1">
            <a:extLst>
              <a:ext uri="{FF2B5EF4-FFF2-40B4-BE49-F238E27FC236}">
                <a16:creationId xmlns:a16="http://schemas.microsoft.com/office/drawing/2014/main" id="{A574EAED-B42D-4A44-A606-9C874DD25E4C}"/>
              </a:ext>
            </a:extLst>
          </p:cNvPr>
          <p:cNvSpPr>
            <a:spLocks noGrp="1"/>
          </p:cNvSpPr>
          <p:nvPr>
            <p:ph type="title"/>
          </p:nvPr>
        </p:nvSpPr>
        <p:spPr>
          <a:xfrm>
            <a:off x="565150" y="770890"/>
            <a:ext cx="7335835" cy="1268984"/>
          </a:xfrm>
        </p:spPr>
        <p:txBody>
          <a:bodyPr>
            <a:normAutofit/>
          </a:bodyPr>
          <a:lstStyle/>
          <a:p>
            <a:r>
              <a:rPr lang="en-US"/>
              <a:t>Two Paths Into Calculus</a:t>
            </a:r>
          </a:p>
        </p:txBody>
      </p:sp>
      <p:sp>
        <p:nvSpPr>
          <p:cNvPr id="68" name="Content Placeholder 2">
            <a:extLst>
              <a:ext uri="{FF2B5EF4-FFF2-40B4-BE49-F238E27FC236}">
                <a16:creationId xmlns:a16="http://schemas.microsoft.com/office/drawing/2014/main" id="{4FBA0776-82DB-194A-BF96-4E3EE559E3CD}"/>
              </a:ext>
            </a:extLst>
          </p:cNvPr>
          <p:cNvSpPr>
            <a:spLocks noGrp="1"/>
          </p:cNvSpPr>
          <p:nvPr>
            <p:ph sz="half" idx="1"/>
          </p:nvPr>
        </p:nvSpPr>
        <p:spPr>
          <a:xfrm>
            <a:off x="562851" y="2365755"/>
            <a:ext cx="5239512" cy="3395473"/>
          </a:xfrm>
        </p:spPr>
        <p:txBody>
          <a:bodyPr>
            <a:noAutofit/>
          </a:bodyPr>
          <a:lstStyle/>
          <a:p>
            <a:pPr marL="457200" indent="-457200">
              <a:buFont typeface="+mj-lt"/>
              <a:buAutoNum type="arabicPeriod"/>
            </a:pPr>
            <a:r>
              <a:rPr lang="en-US"/>
              <a:t>Come in with college Calculus 1 credit</a:t>
            </a:r>
          </a:p>
        </p:txBody>
      </p:sp>
      <p:sp>
        <p:nvSpPr>
          <p:cNvPr id="70" name="Content Placeholder 3">
            <a:extLst>
              <a:ext uri="{FF2B5EF4-FFF2-40B4-BE49-F238E27FC236}">
                <a16:creationId xmlns:a16="http://schemas.microsoft.com/office/drawing/2014/main" id="{CF63104D-1096-FD4F-B3FB-CF958559A6E7}"/>
              </a:ext>
            </a:extLst>
          </p:cNvPr>
          <p:cNvSpPr txBox="1">
            <a:spLocks/>
          </p:cNvSpPr>
          <p:nvPr/>
        </p:nvSpPr>
        <p:spPr>
          <a:xfrm>
            <a:off x="6389638" y="2365755"/>
            <a:ext cx="5239512" cy="3395473"/>
          </a:xfrm>
          <a:prstGeom prst="rect">
            <a:avLst/>
          </a:prstGeom>
        </p:spPr>
        <p:txBody>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a:t>Take the ALEKS test</a:t>
            </a:r>
          </a:p>
          <a:p>
            <a:pPr marL="914400" lvl="1" indent="-457200">
              <a:buFont typeface="+mj-lt"/>
              <a:buAutoNum type="alphaLcPeriod"/>
            </a:pPr>
            <a:r>
              <a:rPr lang="en-US"/>
              <a:t>Score &gt;= 71 and take Calculus 1</a:t>
            </a:r>
          </a:p>
          <a:p>
            <a:pPr marL="914400" lvl="1" indent="-457200">
              <a:buFont typeface="+mj-lt"/>
              <a:buAutoNum type="alphaLcPeriod"/>
            </a:pPr>
            <a:r>
              <a:rPr lang="en-US"/>
              <a:t>Score &lt; 71 and take Pre-calculus</a:t>
            </a:r>
          </a:p>
        </p:txBody>
      </p:sp>
    </p:spTree>
    <p:extLst>
      <p:ext uri="{BB962C8B-B14F-4D97-AF65-F5344CB8AC3E}">
        <p14:creationId xmlns:p14="http://schemas.microsoft.com/office/powerpoint/2010/main" val="164834801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42" name="Oval 4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Oval 4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Oval 5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7" name="Straight Connector 6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69" name="Rectangle 6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2DDDFCEF-D5C9-BE40-9979-57040F021F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E63AF7E2-A240-C246-AFB8-2AD8FF462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74" name="Freeform 23">
              <a:extLst>
                <a:ext uri="{FF2B5EF4-FFF2-40B4-BE49-F238E27FC236}">
                  <a16:creationId xmlns:a16="http://schemas.microsoft.com/office/drawing/2014/main" id="{760799C4-90B2-C44F-B45C-4128C830B4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4">
              <a:extLst>
                <a:ext uri="{FF2B5EF4-FFF2-40B4-BE49-F238E27FC236}">
                  <a16:creationId xmlns:a16="http://schemas.microsoft.com/office/drawing/2014/main" id="{8117A5FF-BE82-D049-80D2-F42CEB9E7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25">
              <a:extLst>
                <a:ext uri="{FF2B5EF4-FFF2-40B4-BE49-F238E27FC236}">
                  <a16:creationId xmlns:a16="http://schemas.microsoft.com/office/drawing/2014/main" id="{0BDBD55C-A498-F545-BABF-ACA34A20E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26">
              <a:extLst>
                <a:ext uri="{FF2B5EF4-FFF2-40B4-BE49-F238E27FC236}">
                  <a16:creationId xmlns:a16="http://schemas.microsoft.com/office/drawing/2014/main" id="{FC6DFD41-F3C6-7747-98B3-A47594E7B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27">
              <a:extLst>
                <a:ext uri="{FF2B5EF4-FFF2-40B4-BE49-F238E27FC236}">
                  <a16:creationId xmlns:a16="http://schemas.microsoft.com/office/drawing/2014/main" id="{FA2D6C8B-5842-3443-BC3B-700D61C56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28">
              <a:extLst>
                <a:ext uri="{FF2B5EF4-FFF2-40B4-BE49-F238E27FC236}">
                  <a16:creationId xmlns:a16="http://schemas.microsoft.com/office/drawing/2014/main" id="{C7442654-B5C0-1847-A829-082D07974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29">
              <a:extLst>
                <a:ext uri="{FF2B5EF4-FFF2-40B4-BE49-F238E27FC236}">
                  <a16:creationId xmlns:a16="http://schemas.microsoft.com/office/drawing/2014/main" id="{42B39F10-6841-E54C-8D10-69B571EE1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6" name="Title 1">
            <a:extLst>
              <a:ext uri="{FF2B5EF4-FFF2-40B4-BE49-F238E27FC236}">
                <a16:creationId xmlns:a16="http://schemas.microsoft.com/office/drawing/2014/main" id="{A574EAED-B42D-4A44-A606-9C874DD25E4C}"/>
              </a:ext>
            </a:extLst>
          </p:cNvPr>
          <p:cNvSpPr>
            <a:spLocks noGrp="1"/>
          </p:cNvSpPr>
          <p:nvPr>
            <p:ph type="title"/>
          </p:nvPr>
        </p:nvSpPr>
        <p:spPr>
          <a:xfrm>
            <a:off x="565150" y="770890"/>
            <a:ext cx="7335835" cy="1268984"/>
          </a:xfrm>
        </p:spPr>
        <p:txBody>
          <a:bodyPr>
            <a:normAutofit fontScale="90000"/>
          </a:bodyPr>
          <a:lstStyle/>
          <a:p>
            <a:r>
              <a:rPr lang="en-US"/>
              <a:t>Two Paths Through First Year</a:t>
            </a:r>
          </a:p>
        </p:txBody>
      </p:sp>
      <p:sp>
        <p:nvSpPr>
          <p:cNvPr id="68" name="Content Placeholder 2">
            <a:extLst>
              <a:ext uri="{FF2B5EF4-FFF2-40B4-BE49-F238E27FC236}">
                <a16:creationId xmlns:a16="http://schemas.microsoft.com/office/drawing/2014/main" id="{4FBA0776-82DB-194A-BF96-4E3EE559E3CD}"/>
              </a:ext>
            </a:extLst>
          </p:cNvPr>
          <p:cNvSpPr>
            <a:spLocks noGrp="1"/>
          </p:cNvSpPr>
          <p:nvPr>
            <p:ph sz="half" idx="1"/>
          </p:nvPr>
        </p:nvSpPr>
        <p:spPr>
          <a:xfrm>
            <a:off x="562851" y="2365755"/>
            <a:ext cx="5239512" cy="3395473"/>
          </a:xfrm>
        </p:spPr>
        <p:txBody>
          <a:bodyPr>
            <a:noAutofit/>
          </a:bodyPr>
          <a:lstStyle/>
          <a:p>
            <a:pPr marL="457200" indent="-457200">
              <a:buFont typeface="+mj-lt"/>
              <a:buAutoNum type="arabicPeriod"/>
            </a:pPr>
            <a:r>
              <a:rPr lang="en-US"/>
              <a:t>Take Pre-calculus</a:t>
            </a:r>
          </a:p>
          <a:p>
            <a:pPr marL="457200" indent="-457200">
              <a:buFont typeface="+mj-lt"/>
              <a:buAutoNum type="arabicPeriod"/>
            </a:pPr>
            <a:r>
              <a:rPr lang="en-US"/>
              <a:t>Pass/Fail</a:t>
            </a:r>
          </a:p>
          <a:p>
            <a:pPr marL="914400" lvl="1" indent="-457200">
              <a:buFont typeface="+mj-lt"/>
              <a:buAutoNum type="alphaLcPeriod"/>
            </a:pPr>
            <a:r>
              <a:rPr lang="en-US"/>
              <a:t>Pass: Take Calculus 1</a:t>
            </a:r>
          </a:p>
          <a:p>
            <a:pPr marL="914400" lvl="1" indent="-457200">
              <a:buFont typeface="+mj-lt"/>
              <a:buAutoNum type="alphaLcPeriod"/>
            </a:pPr>
            <a:r>
              <a:rPr lang="en-US"/>
              <a:t>Fail: Take Pre-calc again</a:t>
            </a:r>
          </a:p>
          <a:p>
            <a:pPr marL="0" indent="0">
              <a:buNone/>
            </a:pPr>
            <a:endParaRPr lang="en-US"/>
          </a:p>
          <a:p>
            <a:pPr marL="119063" indent="-119063">
              <a:buNone/>
            </a:pPr>
            <a:r>
              <a:rPr lang="en-US"/>
              <a:t>Worst case 2</a:t>
            </a:r>
            <a:r>
              <a:rPr lang="en-US" baseline="30000"/>
              <a:t>nd</a:t>
            </a:r>
            <a:r>
              <a:rPr lang="en-US"/>
              <a:t> year in pre-calc for a 3</a:t>
            </a:r>
            <a:r>
              <a:rPr lang="en-US" baseline="30000"/>
              <a:t>rd</a:t>
            </a:r>
            <a:r>
              <a:rPr lang="en-US"/>
              <a:t> time. 1.5yrs behind in progression.</a:t>
            </a:r>
          </a:p>
        </p:txBody>
      </p:sp>
      <p:sp>
        <p:nvSpPr>
          <p:cNvPr id="70" name="Content Placeholder 3">
            <a:extLst>
              <a:ext uri="{FF2B5EF4-FFF2-40B4-BE49-F238E27FC236}">
                <a16:creationId xmlns:a16="http://schemas.microsoft.com/office/drawing/2014/main" id="{CF63104D-1096-FD4F-B3FB-CF958559A6E7}"/>
              </a:ext>
            </a:extLst>
          </p:cNvPr>
          <p:cNvSpPr txBox="1">
            <a:spLocks/>
          </p:cNvSpPr>
          <p:nvPr/>
        </p:nvSpPr>
        <p:spPr>
          <a:xfrm>
            <a:off x="6389638" y="2365755"/>
            <a:ext cx="5239512" cy="3395473"/>
          </a:xfrm>
          <a:prstGeom prst="rect">
            <a:avLst/>
          </a:prstGeom>
        </p:spPr>
        <p:txBody>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a:t>Calculus 1</a:t>
            </a:r>
          </a:p>
          <a:p>
            <a:pPr marL="457200" indent="-457200">
              <a:buFont typeface="+mj-lt"/>
              <a:buAutoNum type="arabicPeriod"/>
            </a:pPr>
            <a:r>
              <a:rPr lang="en-US"/>
              <a:t>Pass/Fail</a:t>
            </a:r>
          </a:p>
          <a:p>
            <a:pPr marL="914400" lvl="1" indent="-457200">
              <a:buFont typeface="+mj-lt"/>
              <a:buAutoNum type="alphaLcPeriod"/>
            </a:pPr>
            <a:r>
              <a:rPr lang="en-US"/>
              <a:t>Pass: Take subsequent courses</a:t>
            </a:r>
          </a:p>
          <a:p>
            <a:pPr marL="914400" lvl="1" indent="-457200">
              <a:buFont typeface="+mj-lt"/>
              <a:buAutoNum type="alphaLcPeriod"/>
            </a:pPr>
            <a:r>
              <a:rPr lang="en-US"/>
              <a:t>Fail: Take Calc 1 again</a:t>
            </a:r>
          </a:p>
          <a:p>
            <a:pPr marL="0" indent="0">
              <a:buNone/>
            </a:pPr>
            <a:endParaRPr lang="en-US"/>
          </a:p>
          <a:p>
            <a:pPr marL="231775" indent="-231775">
              <a:buNone/>
            </a:pPr>
            <a:r>
              <a:rPr lang="en-US"/>
              <a:t>Worst case 2</a:t>
            </a:r>
            <a:r>
              <a:rPr lang="en-US" baseline="30000"/>
              <a:t>nd</a:t>
            </a:r>
            <a:r>
              <a:rPr lang="en-US"/>
              <a:t> year in calc 1 for a 3</a:t>
            </a:r>
            <a:r>
              <a:rPr lang="en-US" baseline="30000"/>
              <a:t>rd</a:t>
            </a:r>
            <a:r>
              <a:rPr lang="en-US"/>
              <a:t> time. 1 year behind in progression.</a:t>
            </a:r>
          </a:p>
        </p:txBody>
      </p:sp>
    </p:spTree>
    <p:extLst>
      <p:ext uri="{BB962C8B-B14F-4D97-AF65-F5344CB8AC3E}">
        <p14:creationId xmlns:p14="http://schemas.microsoft.com/office/powerpoint/2010/main" val="37270712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EFFC2F-1E12-44ED-90F9-1CCE70B10FE2}"/>
              </a:ext>
            </a:extLst>
          </p:cNvPr>
          <p:cNvSpPr>
            <a:spLocks noGrp="1"/>
          </p:cNvSpPr>
          <p:nvPr>
            <p:ph type="title"/>
          </p:nvPr>
        </p:nvSpPr>
        <p:spPr>
          <a:xfrm>
            <a:off x="565150" y="770890"/>
            <a:ext cx="5066001" cy="1268984"/>
          </a:xfrm>
        </p:spPr>
        <p:txBody>
          <a:bodyPr>
            <a:normAutofit fontScale="90000"/>
          </a:bodyPr>
          <a:lstStyle/>
          <a:p>
            <a:pPr>
              <a:lnSpc>
                <a:spcPct val="90000"/>
              </a:lnSpc>
            </a:pPr>
            <a:r>
              <a:rPr lang="en-US" sz="3600"/>
              <a:t>Regression Discontinuity Design (RDD)</a:t>
            </a:r>
          </a:p>
        </p:txBody>
      </p:sp>
      <p:sp>
        <p:nvSpPr>
          <p:cNvPr id="3" name="Text Placeholder 2">
            <a:extLst>
              <a:ext uri="{FF2B5EF4-FFF2-40B4-BE49-F238E27FC236}">
                <a16:creationId xmlns:a16="http://schemas.microsoft.com/office/drawing/2014/main" id="{305586DC-4759-4C34-BD2B-6B274EC206A8}"/>
              </a:ext>
            </a:extLst>
          </p:cNvPr>
          <p:cNvSpPr>
            <a:spLocks noGrp="1"/>
          </p:cNvSpPr>
          <p:nvPr>
            <p:ph idx="1"/>
          </p:nvPr>
        </p:nvSpPr>
        <p:spPr>
          <a:xfrm>
            <a:off x="565150" y="2160016"/>
            <a:ext cx="5066001" cy="3601212"/>
          </a:xfrm>
        </p:spPr>
        <p:txBody>
          <a:bodyPr>
            <a:normAutofit/>
          </a:bodyPr>
          <a:lstStyle/>
          <a:p>
            <a:r>
              <a:rPr lang="en-US" sz="2000">
                <a:ea typeface="+mn-lt"/>
                <a:cs typeface="+mn-lt"/>
              </a:rPr>
              <a:t>RDD is used to determine the causal effects of a treatment by assigning a cutoff above or below the assigned treatment or intervention.</a:t>
            </a:r>
            <a:endParaRPr lang="en-US" sz="2000"/>
          </a:p>
        </p:txBody>
      </p:sp>
      <p:cxnSp>
        <p:nvCxnSpPr>
          <p:cNvPr id="10" name="Straight Connector 9">
            <a:extLst>
              <a:ext uri="{FF2B5EF4-FFF2-40B4-BE49-F238E27FC236}">
                <a16:creationId xmlns:a16="http://schemas.microsoft.com/office/drawing/2014/main" id="{B1DA2280-4367-9844-92C8-D662486FB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A9C303F-3A73-E440-923C-BAAF3176C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7B205DF0-BAE6-CF47-ABF8-A3266C711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30B64E66-F59E-9A4E-8CD3-2C62007DE4B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4669C99C-C50F-2A47-9BA2-EA4B62AD2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2CE447-6B57-FC41-89F1-971B2338D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3F8C4B96-43F0-6448-90E8-4949AC2F2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978F21E1-A886-E449-BF38-C9AD29BDB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59A063CA-8B5F-6347-8A9F-3802824D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FBD0F012-879A-5849-A7F8-00E9C54BA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E67EA7D6-BAF0-E749-AE45-8979B3AE8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D20805D5-8675-4847-ACD6-15C16DC76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3B802874-ED6B-2D4D-8336-74AB1EA9E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D15F4AF4-9B59-CA46-920E-73456C5A4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11572EED-2C54-D948-A1DC-680DD79D0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D749F206-EF71-2B44-8F0B-E8DF4EAC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87EEC91C-B6CD-D74C-9DE5-3C9B9F304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AD44CA4C-ED5A-7544-8323-E623F94DA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ABC194E6-E855-7F4A-805B-25EC12AB0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209722E-AECA-1049-BDC9-0B51AA5A2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A2380CC4-123C-7A44-B83C-72C47DA2B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D1370748-8047-C249-8646-BFD370927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2BC8BE82-732A-EB48-8DC0-D671980E2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2E93D106-2906-D840-B04D-BB4DA10EE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19132191-F01A-8B42-8423-A583B760B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9310877A-9146-3E46-B915-B34AF09A1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132521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C36F2-7F40-3E4B-BB83-6E909ED0C9E5}"/>
              </a:ext>
            </a:extLst>
          </p:cNvPr>
          <p:cNvSpPr>
            <a:spLocks noGrp="1"/>
          </p:cNvSpPr>
          <p:nvPr>
            <p:ph type="title"/>
          </p:nvPr>
        </p:nvSpPr>
        <p:spPr>
          <a:xfrm>
            <a:off x="565150" y="770890"/>
            <a:ext cx="5066001" cy="1268984"/>
          </a:xfrm>
        </p:spPr>
        <p:txBody>
          <a:bodyPr>
            <a:normAutofit fontScale="90000"/>
          </a:bodyPr>
          <a:lstStyle/>
          <a:p>
            <a:r>
              <a:rPr lang="en-US"/>
              <a:t>Average Treatment Effect (ATE)</a:t>
            </a:r>
          </a:p>
        </p:txBody>
      </p:sp>
      <p:sp>
        <p:nvSpPr>
          <p:cNvPr id="3" name="Content Placeholder 2">
            <a:extLst>
              <a:ext uri="{FF2B5EF4-FFF2-40B4-BE49-F238E27FC236}">
                <a16:creationId xmlns:a16="http://schemas.microsoft.com/office/drawing/2014/main" id="{F9A14DCF-51BA-BA4F-BB0A-D8C9EF7C3D2F}"/>
              </a:ext>
            </a:extLst>
          </p:cNvPr>
          <p:cNvSpPr>
            <a:spLocks noGrp="1"/>
          </p:cNvSpPr>
          <p:nvPr>
            <p:ph idx="1"/>
          </p:nvPr>
        </p:nvSpPr>
        <p:spPr>
          <a:xfrm>
            <a:off x="565150" y="2160016"/>
            <a:ext cx="5066001" cy="3601212"/>
          </a:xfrm>
        </p:spPr>
        <p:txBody>
          <a:bodyPr vert="horz" lIns="91440" tIns="45720" rIns="91440" bIns="45720" rtlCol="0" anchor="t">
            <a:normAutofit/>
          </a:bodyPr>
          <a:lstStyle/>
          <a:p>
            <a:r>
              <a:rPr lang="en-US">
                <a:ea typeface="+mn-lt"/>
                <a:cs typeface="+mn-lt"/>
              </a:rPr>
              <a:t>Compares treatments in randomized experiments</a:t>
            </a:r>
          </a:p>
          <a:p>
            <a:r>
              <a:rPr lang="en-US">
                <a:ea typeface="+mn-lt"/>
                <a:cs typeface="+mn-lt"/>
              </a:rPr>
              <a:t>Comparing the observations that are really close to either side of the cutoff point can allow us to estimate the difference in the average outcomes between the treated and the control groups.</a:t>
            </a:r>
            <a:endParaRPr lang="en-US"/>
          </a:p>
        </p:txBody>
      </p:sp>
      <p:cxnSp>
        <p:nvCxnSpPr>
          <p:cNvPr id="10" name="Straight Connector 9">
            <a:extLst>
              <a:ext uri="{FF2B5EF4-FFF2-40B4-BE49-F238E27FC236}">
                <a16:creationId xmlns:a16="http://schemas.microsoft.com/office/drawing/2014/main" id="{B1DA2280-4367-9844-92C8-D662486FB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A9C303F-3A73-E440-923C-BAAF3176C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7B205DF0-BAE6-CF47-ABF8-A3266C711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30B64E66-F59E-9A4E-8CD3-2C62007DE4B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4669C99C-C50F-2A47-9BA2-EA4B62AD2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2CE447-6B57-FC41-89F1-971B2338D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3F8C4B96-43F0-6448-90E8-4949AC2F2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978F21E1-A886-E449-BF38-C9AD29BDB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59A063CA-8B5F-6347-8A9F-3802824D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FBD0F012-879A-5849-A7F8-00E9C54BA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E67EA7D6-BAF0-E749-AE45-8979B3AE8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D20805D5-8675-4847-ACD6-15C16DC76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3B802874-ED6B-2D4D-8336-74AB1EA9E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D15F4AF4-9B59-CA46-920E-73456C5A4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11572EED-2C54-D948-A1DC-680DD79D0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D749F206-EF71-2B44-8F0B-E8DF4EAC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87EEC91C-B6CD-D74C-9DE5-3C9B9F304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AD44CA4C-ED5A-7544-8323-E623F94DA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ABC194E6-E855-7F4A-805B-25EC12AB0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209722E-AECA-1049-BDC9-0B51AA5A2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A2380CC4-123C-7A44-B83C-72C47DA2B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D1370748-8047-C249-8646-BFD370927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2BC8BE82-732A-EB48-8DC0-D671980E2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2E93D106-2906-D840-B04D-BB4DA10EE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19132191-F01A-8B42-8423-A583B760B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9310877A-9146-3E46-B915-B34AF09A1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56318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7B5B2E-26E3-4812-BD9E-FDD468D8FD8C}"/>
              </a:ext>
            </a:extLst>
          </p:cNvPr>
          <p:cNvSpPr>
            <a:spLocks noGrp="1"/>
          </p:cNvSpPr>
          <p:nvPr>
            <p:ph type="title"/>
          </p:nvPr>
        </p:nvSpPr>
        <p:spPr>
          <a:xfrm>
            <a:off x="565150" y="770890"/>
            <a:ext cx="5066001" cy="1268984"/>
          </a:xfrm>
        </p:spPr>
        <p:txBody>
          <a:bodyPr>
            <a:normAutofit/>
          </a:bodyPr>
          <a:lstStyle/>
          <a:p>
            <a:r>
              <a:rPr lang="en-US" sz="3600"/>
              <a:t>Intention</a:t>
            </a:r>
            <a:r>
              <a:rPr lang="en-US"/>
              <a:t> to Treat</a:t>
            </a:r>
          </a:p>
        </p:txBody>
      </p:sp>
      <p:sp>
        <p:nvSpPr>
          <p:cNvPr id="3" name="Content Placeholder 2">
            <a:extLst>
              <a:ext uri="{FF2B5EF4-FFF2-40B4-BE49-F238E27FC236}">
                <a16:creationId xmlns:a16="http://schemas.microsoft.com/office/drawing/2014/main" id="{5D372B77-56A3-40D0-8064-B02362A95C4E}"/>
              </a:ext>
            </a:extLst>
          </p:cNvPr>
          <p:cNvSpPr>
            <a:spLocks noGrp="1"/>
          </p:cNvSpPr>
          <p:nvPr>
            <p:ph idx="1"/>
          </p:nvPr>
        </p:nvSpPr>
        <p:spPr>
          <a:xfrm>
            <a:off x="565150" y="2160016"/>
            <a:ext cx="5066001" cy="3601212"/>
          </a:xfrm>
        </p:spPr>
        <p:txBody>
          <a:bodyPr vert="horz" lIns="91440" tIns="45720" rIns="91440" bIns="45720" rtlCol="0">
            <a:normAutofit/>
          </a:bodyPr>
          <a:lstStyle/>
          <a:p>
            <a:r>
              <a:rPr lang="en-US">
                <a:ea typeface="+mn-lt"/>
                <a:cs typeface="+mn-lt"/>
              </a:rPr>
              <a:t>The internal validity of the RDD is compromised when there is noncompliance with treatment assignment based on the pretest.</a:t>
            </a:r>
          </a:p>
          <a:p>
            <a:r>
              <a:rPr lang="en-US">
                <a:ea typeface="+mn-lt"/>
                <a:cs typeface="+mn-lt"/>
              </a:rPr>
              <a:t>This can be addressed by using intention to treat rather than just treatment and control.</a:t>
            </a:r>
            <a:endParaRPr lang="en-US"/>
          </a:p>
        </p:txBody>
      </p:sp>
      <p:cxnSp>
        <p:nvCxnSpPr>
          <p:cNvPr id="10" name="Straight Connector 9">
            <a:extLst>
              <a:ext uri="{FF2B5EF4-FFF2-40B4-BE49-F238E27FC236}">
                <a16:creationId xmlns:a16="http://schemas.microsoft.com/office/drawing/2014/main" id="{B1DA2280-4367-9844-92C8-D662486FB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A9C303F-3A73-E440-923C-BAAF3176C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7B205DF0-BAE6-CF47-ABF8-A3266C711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7">
              <a:extLst>
                <a:ext uri="{FF2B5EF4-FFF2-40B4-BE49-F238E27FC236}">
                  <a16:creationId xmlns:a16="http://schemas.microsoft.com/office/drawing/2014/main" id="{30B64E66-F59E-9A4E-8CD3-2C62007DE4B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4669C99C-C50F-2A47-9BA2-EA4B62AD2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2CE447-6B57-FC41-89F1-971B2338D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0">
              <a:extLst>
                <a:ext uri="{FF2B5EF4-FFF2-40B4-BE49-F238E27FC236}">
                  <a16:creationId xmlns:a16="http://schemas.microsoft.com/office/drawing/2014/main" id="{3F8C4B96-43F0-6448-90E8-4949AC2F2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978F21E1-A886-E449-BF38-C9AD29BDB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2">
              <a:extLst>
                <a:ext uri="{FF2B5EF4-FFF2-40B4-BE49-F238E27FC236}">
                  <a16:creationId xmlns:a16="http://schemas.microsoft.com/office/drawing/2014/main" id="{59A063CA-8B5F-6347-8A9F-3802824D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8">
              <a:extLst>
                <a:ext uri="{FF2B5EF4-FFF2-40B4-BE49-F238E27FC236}">
                  <a16:creationId xmlns:a16="http://schemas.microsoft.com/office/drawing/2014/main" id="{FBD0F012-879A-5849-A7F8-00E9C54BA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9">
              <a:extLst>
                <a:ext uri="{FF2B5EF4-FFF2-40B4-BE49-F238E27FC236}">
                  <a16:creationId xmlns:a16="http://schemas.microsoft.com/office/drawing/2014/main" id="{E67EA7D6-BAF0-E749-AE45-8979B3AE8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0">
              <a:extLst>
                <a:ext uri="{FF2B5EF4-FFF2-40B4-BE49-F238E27FC236}">
                  <a16:creationId xmlns:a16="http://schemas.microsoft.com/office/drawing/2014/main" id="{D20805D5-8675-4847-ACD6-15C16DC76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1">
              <a:extLst>
                <a:ext uri="{FF2B5EF4-FFF2-40B4-BE49-F238E27FC236}">
                  <a16:creationId xmlns:a16="http://schemas.microsoft.com/office/drawing/2014/main" id="{3B802874-ED6B-2D4D-8336-74AB1EA9E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2">
              <a:extLst>
                <a:ext uri="{FF2B5EF4-FFF2-40B4-BE49-F238E27FC236}">
                  <a16:creationId xmlns:a16="http://schemas.microsoft.com/office/drawing/2014/main" id="{D15F4AF4-9B59-CA46-920E-73456C5A4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3">
              <a:extLst>
                <a:ext uri="{FF2B5EF4-FFF2-40B4-BE49-F238E27FC236}">
                  <a16:creationId xmlns:a16="http://schemas.microsoft.com/office/drawing/2014/main" id="{11572EED-2C54-D948-A1DC-680DD79D0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4">
              <a:extLst>
                <a:ext uri="{FF2B5EF4-FFF2-40B4-BE49-F238E27FC236}">
                  <a16:creationId xmlns:a16="http://schemas.microsoft.com/office/drawing/2014/main" id="{D749F206-EF71-2B44-8F0B-E8DF4EAC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5">
              <a:extLst>
                <a:ext uri="{FF2B5EF4-FFF2-40B4-BE49-F238E27FC236}">
                  <a16:creationId xmlns:a16="http://schemas.microsoft.com/office/drawing/2014/main" id="{87EEC91C-B6CD-D74C-9DE5-3C9B9F304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56">
              <a:extLst>
                <a:ext uri="{FF2B5EF4-FFF2-40B4-BE49-F238E27FC236}">
                  <a16:creationId xmlns:a16="http://schemas.microsoft.com/office/drawing/2014/main" id="{AD44CA4C-ED5A-7544-8323-E623F94DA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57">
              <a:extLst>
                <a:ext uri="{FF2B5EF4-FFF2-40B4-BE49-F238E27FC236}">
                  <a16:creationId xmlns:a16="http://schemas.microsoft.com/office/drawing/2014/main" id="{ABC194E6-E855-7F4A-805B-25EC12AB0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58">
              <a:extLst>
                <a:ext uri="{FF2B5EF4-FFF2-40B4-BE49-F238E27FC236}">
                  <a16:creationId xmlns:a16="http://schemas.microsoft.com/office/drawing/2014/main" id="{D209722E-AECA-1049-BDC9-0B51AA5A2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9">
              <a:extLst>
                <a:ext uri="{FF2B5EF4-FFF2-40B4-BE49-F238E27FC236}">
                  <a16:creationId xmlns:a16="http://schemas.microsoft.com/office/drawing/2014/main" id="{A2380CC4-123C-7A44-B83C-72C47DA2B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0">
              <a:extLst>
                <a:ext uri="{FF2B5EF4-FFF2-40B4-BE49-F238E27FC236}">
                  <a16:creationId xmlns:a16="http://schemas.microsoft.com/office/drawing/2014/main" id="{D1370748-8047-C249-8646-BFD370927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61">
              <a:extLst>
                <a:ext uri="{FF2B5EF4-FFF2-40B4-BE49-F238E27FC236}">
                  <a16:creationId xmlns:a16="http://schemas.microsoft.com/office/drawing/2014/main" id="{2BC8BE82-732A-EB48-8DC0-D671980E2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62">
              <a:extLst>
                <a:ext uri="{FF2B5EF4-FFF2-40B4-BE49-F238E27FC236}">
                  <a16:creationId xmlns:a16="http://schemas.microsoft.com/office/drawing/2014/main" id="{2E93D106-2906-D840-B04D-BB4DA10EE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63">
              <a:extLst>
                <a:ext uri="{FF2B5EF4-FFF2-40B4-BE49-F238E27FC236}">
                  <a16:creationId xmlns:a16="http://schemas.microsoft.com/office/drawing/2014/main" id="{19132191-F01A-8B42-8423-A583B760B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64">
              <a:extLst>
                <a:ext uri="{FF2B5EF4-FFF2-40B4-BE49-F238E27FC236}">
                  <a16:creationId xmlns:a16="http://schemas.microsoft.com/office/drawing/2014/main" id="{9310877A-9146-3E46-B915-B34AF09A1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99123922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green sea turtle">
            <a:extLst>
              <a:ext uri="{FF2B5EF4-FFF2-40B4-BE49-F238E27FC236}">
                <a16:creationId xmlns:a16="http://schemas.microsoft.com/office/drawing/2014/main" id="{6216A012-EC91-4511-ABB5-589F5676D100}"/>
              </a:ext>
            </a:extLst>
          </p:cNvPr>
          <p:cNvPicPr>
            <a:picLocks noChangeAspect="1"/>
          </p:cNvPicPr>
          <p:nvPr/>
        </p:nvPicPr>
        <p:blipFill rotWithShape="1">
          <a:blip r:embed="rId2"/>
          <a:srcRect t="11855" b="3875"/>
          <a:stretch/>
        </p:blipFill>
        <p:spPr>
          <a:xfrm>
            <a:off x="20" y="1"/>
            <a:ext cx="12191980" cy="6857999"/>
          </a:xfrm>
          <a:prstGeom prst="rect">
            <a:avLst/>
          </a:prstGeom>
        </p:spPr>
      </p:pic>
      <p:sp>
        <p:nvSpPr>
          <p:cNvPr id="39"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28393"/>
            <a:ext cx="6155707" cy="3601213"/>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a:extLst>
              <a:ext uri="{FF2B5EF4-FFF2-40B4-BE49-F238E27FC236}">
                <a16:creationId xmlns:a16="http://schemas.microsoft.com/office/drawing/2014/main" id="{543FD31F-7CD8-D349-809E-9D1D67D93303}"/>
              </a:ext>
            </a:extLst>
          </p:cNvPr>
          <p:cNvSpPr>
            <a:spLocks noGrp="1"/>
          </p:cNvSpPr>
          <p:nvPr>
            <p:ph type="title"/>
          </p:nvPr>
        </p:nvSpPr>
        <p:spPr>
          <a:xfrm>
            <a:off x="565150" y="2035840"/>
            <a:ext cx="5022050" cy="1718589"/>
          </a:xfrm>
        </p:spPr>
        <p:txBody>
          <a:bodyPr vert="horz" lIns="91440" tIns="45720" rIns="91440" bIns="45720" rtlCol="0" anchor="t">
            <a:normAutofit/>
          </a:bodyPr>
          <a:lstStyle/>
          <a:p>
            <a:r>
              <a:rPr lang="en-US" sz="5400"/>
              <a:t>Intermission</a:t>
            </a:r>
          </a:p>
        </p:txBody>
      </p:sp>
      <p:sp>
        <p:nvSpPr>
          <p:cNvPr id="3" name="Text Placeholder 2">
            <a:extLst>
              <a:ext uri="{FF2B5EF4-FFF2-40B4-BE49-F238E27FC236}">
                <a16:creationId xmlns:a16="http://schemas.microsoft.com/office/drawing/2014/main" id="{B2038AE1-30D4-6E4A-8181-B262309CE8D0}"/>
              </a:ext>
            </a:extLst>
          </p:cNvPr>
          <p:cNvSpPr>
            <a:spLocks noGrp="1"/>
          </p:cNvSpPr>
          <p:nvPr>
            <p:ph type="body" idx="1"/>
          </p:nvPr>
        </p:nvSpPr>
        <p:spPr>
          <a:xfrm>
            <a:off x="565150" y="3754429"/>
            <a:ext cx="5022049" cy="1063471"/>
          </a:xfrm>
        </p:spPr>
        <p:txBody>
          <a:bodyPr vert="horz" lIns="91440" tIns="45720" rIns="91440" bIns="45720" rtlCol="0" anchor="b">
            <a:normAutofit/>
          </a:bodyPr>
          <a:lstStyle/>
          <a:p>
            <a:endParaRPr lang="en-US" sz="2000">
              <a:solidFill>
                <a:schemeClr val="tx1"/>
              </a:solidFill>
            </a:endParaRPr>
          </a:p>
        </p:txBody>
      </p:sp>
      <p:grpSp>
        <p:nvGrpSpPr>
          <p:cNvPr id="41" name="Group 40">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2"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05134028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limbingTurtle.mp4" descr="ClimbingTurtle.mp4">
            <a:hlinkClick r:id="" action="ppaction://media"/>
            <a:extLst>
              <a:ext uri="{FF2B5EF4-FFF2-40B4-BE49-F238E27FC236}">
                <a16:creationId xmlns:a16="http://schemas.microsoft.com/office/drawing/2014/main" id="{985F6EDB-B785-F44F-8760-EE0C0A4EE7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0152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PunchcardVTI">
  <a:themeElements>
    <a:clrScheme name="AnalogousFromLightSeedRightStep">
      <a:dk1>
        <a:srgbClr val="000000"/>
      </a:dk1>
      <a:lt1>
        <a:srgbClr val="FFFFFF"/>
      </a:lt1>
      <a:dk2>
        <a:srgbClr val="3C3522"/>
      </a:dk2>
      <a:lt2>
        <a:srgbClr val="E2E5E8"/>
      </a:lt2>
      <a:accent1>
        <a:srgbClr val="C09B76"/>
      </a:accent1>
      <a:accent2>
        <a:srgbClr val="A9A369"/>
      </a:accent2>
      <a:accent3>
        <a:srgbClr val="97A776"/>
      </a:accent3>
      <a:accent4>
        <a:srgbClr val="7EAF6D"/>
      </a:accent4>
      <a:accent5>
        <a:srgbClr val="79AF82"/>
      </a:accent5>
      <a:accent6>
        <a:srgbClr val="6CAE92"/>
      </a:accent6>
      <a:hlink>
        <a:srgbClr val="5F84A9"/>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0</TotalTime>
  <Words>525</Words>
  <Application>Microsoft Macintosh PowerPoint</Application>
  <PresentationFormat>Widescreen</PresentationFormat>
  <Paragraphs>59</Paragraphs>
  <Slides>18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Neue Haas Grotesk Text Pro</vt:lpstr>
      <vt:lpstr>PunchcardVTI</vt:lpstr>
      <vt:lpstr>Regression Discontinuity Design in The Impact of Precalculus on Student Success at Florida Polytechnic University: A Study of the Initial Academic Year (2017-2018)</vt:lpstr>
      <vt:lpstr>What was the design?</vt:lpstr>
      <vt:lpstr>Two Paths Into Calculus</vt:lpstr>
      <vt:lpstr>Two Paths Through First Year</vt:lpstr>
      <vt:lpstr>Regression Discontinuity Design (RDD)</vt:lpstr>
      <vt:lpstr>Average Treatment Effect (ATE)</vt:lpstr>
      <vt:lpstr>Intention to Treat</vt:lpstr>
      <vt:lpstr>Intermission</vt:lpstr>
      <vt:lpstr>PowerPoint Presentation</vt:lpstr>
      <vt:lpstr>Was it fuzzy?</vt:lpstr>
      <vt:lpstr>“This study    uses a fuzzy regression discontinuity design”</vt:lpstr>
      <vt:lpstr>What is the result?</vt:lpstr>
      <vt:lpstr>Primary Analysis</vt:lpstr>
      <vt:lpstr>Secondary Analysis</vt:lpstr>
      <vt:lpstr>Q&amp;A</vt:lpstr>
      <vt:lpstr>Answers</vt:lpstr>
      <vt:lpstr>Answers</vt:lpstr>
      <vt:lpstr>Regression Discontinuity Design in The Impact of Precalculus on Student Success at Florida Polytechnic University: A Study of the Initial Academic Year (2017-2018)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Lipkin, Gus</dc:creator>
  <cp:lastModifiedBy>Lipkin, Gus</cp:lastModifiedBy>
  <cp:revision>1</cp:revision>
  <dcterms:created xsi:type="dcterms:W3CDTF">2021-10-03T18:32:17Z</dcterms:created>
  <dcterms:modified xsi:type="dcterms:W3CDTF">2021-10-05T17:06:30Z</dcterms:modified>
</cp:coreProperties>
</file>